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4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41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5.svg" ContentType="image/svg+xml"/>
  <Override PartName="/ppt/media/image59.svg" ContentType="image/svg+xml"/>
  <Override PartName="/ppt/media/image6.svg" ContentType="image/svg+xml"/>
  <Override PartName="/ppt/media/image61.svg" ContentType="image/svg+xml"/>
  <Override PartName="/ppt/media/image8.svg" ContentType="image/svg+xml"/>
  <Override PartName="/ppt/media/image9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Canva Sans Bold" panose="020B0803030501040103"/>
      <p:bold r:id="rId31"/>
    </p:embeddedFont>
    <p:embeddedFont>
      <p:font typeface="TT Hoves Bold" panose="02000003020000060003"/>
      <p:bold r:id="rId32"/>
    </p:embeddedFont>
    <p:embeddedFont>
      <p:font typeface="Canva Sans" panose="020B0503030501040103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  <p:embeddedFont>
      <p:font typeface="Microsoft JhengHei" panose="020B0604030504040204" charset="-12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 userDrawn="1">
          <p15:clr>
            <a:srgbClr val="A4A3A4"/>
          </p15:clr>
        </p15:guide>
        <p15:guide id="2" pos="28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50"/>
        <p:guide pos="28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3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64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6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Relationship Id="rId3" Type="http://schemas.openxmlformats.org/officeDocument/2006/relationships/image" Target="../media/image83.jpeg"/><Relationship Id="rId2" Type="http://schemas.openxmlformats.org/officeDocument/2006/relationships/image" Target="../media/image75.jpe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tags" Target="../tags/tag2.xml"/><Relationship Id="rId5" Type="http://schemas.openxmlformats.org/officeDocument/2006/relationships/image" Target="../media/image6.svg"/><Relationship Id="rId47" Type="http://schemas.openxmlformats.org/officeDocument/2006/relationships/slideLayout" Target="../slideLayouts/slideLayout7.xml"/><Relationship Id="rId46" Type="http://schemas.openxmlformats.org/officeDocument/2006/relationships/tags" Target="../tags/tag28.xml"/><Relationship Id="rId45" Type="http://schemas.openxmlformats.org/officeDocument/2006/relationships/tags" Target="../tags/tag27.xml"/><Relationship Id="rId44" Type="http://schemas.openxmlformats.org/officeDocument/2006/relationships/tags" Target="../tags/tag26.xml"/><Relationship Id="rId43" Type="http://schemas.openxmlformats.org/officeDocument/2006/relationships/tags" Target="../tags/tag25.xml"/><Relationship Id="rId42" Type="http://schemas.openxmlformats.org/officeDocument/2006/relationships/tags" Target="../tags/tag24.xml"/><Relationship Id="rId41" Type="http://schemas.openxmlformats.org/officeDocument/2006/relationships/tags" Target="../tags/tag23.xml"/><Relationship Id="rId40" Type="http://schemas.openxmlformats.org/officeDocument/2006/relationships/tags" Target="../tags/tag22.xml"/><Relationship Id="rId4" Type="http://schemas.openxmlformats.org/officeDocument/2006/relationships/image" Target="../media/image5.png"/><Relationship Id="rId39" Type="http://schemas.openxmlformats.org/officeDocument/2006/relationships/tags" Target="../tags/tag21.xml"/><Relationship Id="rId38" Type="http://schemas.openxmlformats.org/officeDocument/2006/relationships/tags" Target="../tags/tag20.xml"/><Relationship Id="rId37" Type="http://schemas.openxmlformats.org/officeDocument/2006/relationships/tags" Target="../tags/tag19.xml"/><Relationship Id="rId36" Type="http://schemas.openxmlformats.org/officeDocument/2006/relationships/image" Target="../media/image20.png"/><Relationship Id="rId35" Type="http://schemas.openxmlformats.org/officeDocument/2006/relationships/image" Target="../media/image19.png"/><Relationship Id="rId34" Type="http://schemas.openxmlformats.org/officeDocument/2006/relationships/image" Target="../media/image18.svg"/><Relationship Id="rId33" Type="http://schemas.openxmlformats.org/officeDocument/2006/relationships/image" Target="../media/image17.png"/><Relationship Id="rId32" Type="http://schemas.openxmlformats.org/officeDocument/2006/relationships/tags" Target="../tags/tag18.xml"/><Relationship Id="rId31" Type="http://schemas.openxmlformats.org/officeDocument/2006/relationships/image" Target="../media/image16.svg"/><Relationship Id="rId30" Type="http://schemas.openxmlformats.org/officeDocument/2006/relationships/image" Target="../media/image15.png"/><Relationship Id="rId3" Type="http://schemas.openxmlformats.org/officeDocument/2006/relationships/tags" Target="../tags/tag1.xml"/><Relationship Id="rId29" Type="http://schemas.openxmlformats.org/officeDocument/2006/relationships/tags" Target="../tags/tag17.xml"/><Relationship Id="rId28" Type="http://schemas.openxmlformats.org/officeDocument/2006/relationships/image" Target="../media/image14.svg"/><Relationship Id="rId27" Type="http://schemas.openxmlformats.org/officeDocument/2006/relationships/image" Target="../media/image13.png"/><Relationship Id="rId26" Type="http://schemas.openxmlformats.org/officeDocument/2006/relationships/tags" Target="../tags/tag16.xml"/><Relationship Id="rId25" Type="http://schemas.openxmlformats.org/officeDocument/2006/relationships/image" Target="../media/image12.svg"/><Relationship Id="rId24" Type="http://schemas.openxmlformats.org/officeDocument/2006/relationships/image" Target="../media/image11.png"/><Relationship Id="rId23" Type="http://schemas.openxmlformats.org/officeDocument/2006/relationships/tags" Target="../tags/tag15.xml"/><Relationship Id="rId22" Type="http://schemas.openxmlformats.org/officeDocument/2006/relationships/image" Target="../media/image10.svg"/><Relationship Id="rId21" Type="http://schemas.openxmlformats.org/officeDocument/2006/relationships/image" Target="../media/image9.png"/><Relationship Id="rId20" Type="http://schemas.openxmlformats.org/officeDocument/2006/relationships/tags" Target="../tags/tag14.xml"/><Relationship Id="rId2" Type="http://schemas.openxmlformats.org/officeDocument/2006/relationships/image" Target="../media/image4.png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.png"/><Relationship Id="rId7" Type="http://schemas.openxmlformats.org/officeDocument/2006/relationships/image" Target="../media/image55.svg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6" Type="http://schemas.openxmlformats.org/officeDocument/2006/relationships/image" Target="../media/image95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6.png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0.png"/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4.svg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5.jpe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image" Target="../media/image29.svg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3.png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42.png"/><Relationship Id="rId20" Type="http://schemas.openxmlformats.org/officeDocument/2006/relationships/image" Target="../media/image4.png"/><Relationship Id="rId2" Type="http://schemas.openxmlformats.org/officeDocument/2006/relationships/image" Target="../media/image27.png"/><Relationship Id="rId19" Type="http://schemas.openxmlformats.org/officeDocument/2006/relationships/image" Target="../media/image41.svg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5" Type="http://schemas.openxmlformats.org/officeDocument/2006/relationships/image" Target="../media/image37.svg"/><Relationship Id="rId14" Type="http://schemas.openxmlformats.org/officeDocument/2006/relationships/image" Target="../media/image36.png"/><Relationship Id="rId13" Type="http://schemas.openxmlformats.org/officeDocument/2006/relationships/image" Target="../media/image35.svg"/><Relationship Id="rId12" Type="http://schemas.openxmlformats.org/officeDocument/2006/relationships/image" Target="../media/image34.png"/><Relationship Id="rId11" Type="http://schemas.openxmlformats.org/officeDocument/2006/relationships/image" Target="../media/image33.svg"/><Relationship Id="rId10" Type="http://schemas.openxmlformats.org/officeDocument/2006/relationships/image" Target="../media/image32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svg"/><Relationship Id="rId7" Type="http://schemas.openxmlformats.org/officeDocument/2006/relationships/image" Target="../media/image48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52.png"/><Relationship Id="rId10" Type="http://schemas.openxmlformats.org/officeDocument/2006/relationships/image" Target="../media/image51.sv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5.svg"/><Relationship Id="rId7" Type="http://schemas.openxmlformats.org/officeDocument/2006/relationships/image" Target="../media/image54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3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svg"/><Relationship Id="rId8" Type="http://schemas.openxmlformats.org/officeDocument/2006/relationships/image" Target="../media/image60.png"/><Relationship Id="rId7" Type="http://schemas.openxmlformats.org/officeDocument/2006/relationships/image" Target="../media/image59.sv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2.png"/><Relationship Id="rId13" Type="http://schemas.openxmlformats.org/officeDocument/2006/relationships/image" Target="../media/image24.svg"/><Relationship Id="rId12" Type="http://schemas.openxmlformats.org/officeDocument/2006/relationships/image" Target="../media/image23.png"/><Relationship Id="rId11" Type="http://schemas.openxmlformats.org/officeDocument/2006/relationships/image" Target="../media/image55.svg"/><Relationship Id="rId10" Type="http://schemas.openxmlformats.org/officeDocument/2006/relationships/image" Target="../media/image5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666204" y="500005"/>
            <a:ext cx="3379524" cy="963034"/>
            <a:chOff x="0" y="0"/>
            <a:chExt cx="4506032" cy="1284046"/>
          </a:xfrm>
        </p:grpSpPr>
        <p:sp>
          <p:nvSpPr>
            <p:cNvPr id="4" name="Freeform 4" descr="White text on a black background&#10;&#10;AI-generated content may be incorrect."/>
            <p:cNvSpPr/>
            <p:nvPr/>
          </p:nvSpPr>
          <p:spPr>
            <a:xfrm>
              <a:off x="0" y="0"/>
              <a:ext cx="4506087" cy="1284097"/>
            </a:xfrm>
            <a:custGeom>
              <a:avLst/>
              <a:gdLst/>
              <a:ahLst/>
              <a:cxnLst/>
              <a:rect l="l" t="t" r="r" b="b"/>
              <a:pathLst>
                <a:path w="4506087" h="1284097">
                  <a:moveTo>
                    <a:pt x="0" y="0"/>
                  </a:moveTo>
                  <a:lnTo>
                    <a:pt x="4506087" y="0"/>
                  </a:lnTo>
                  <a:lnTo>
                    <a:pt x="4506087" y="1284097"/>
                  </a:lnTo>
                  <a:lnTo>
                    <a:pt x="0" y="1284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" r="1" b="-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677960" y="2555505"/>
            <a:ext cx="14932080" cy="583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BUILDING THE JT-HARMONY MOBILE MUSIC APPLICATION WITH INTEGRATED RECOMMENDATION AND SHARING</a:t>
            </a:r>
            <a:endParaRPr lang="en-US" sz="65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  <a:p>
            <a:pPr algn="ctr">
              <a:lnSpc>
                <a:spcPts val="9100"/>
              </a:lnSpc>
              <a:spcBef>
                <a:spcPct val="0"/>
              </a:spcBef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7220552" y="5851000"/>
            <a:ext cx="0" cy="16785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0">
            <a:off x="14006751" y="7505331"/>
            <a:ext cx="3417626" cy="250760"/>
            <a:chOff x="0" y="0"/>
            <a:chExt cx="4556835" cy="334347"/>
          </a:xfrm>
        </p:grpSpPr>
        <p:sp>
          <p:nvSpPr>
            <p:cNvPr id="8" name="AutoShape 8"/>
            <p:cNvSpPr/>
            <p:nvPr/>
          </p:nvSpPr>
          <p:spPr>
            <a:xfrm>
              <a:off x="41" y="25400"/>
              <a:ext cx="4310427" cy="688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246367" y="302064"/>
              <a:ext cx="4310427" cy="688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AutoShape 10"/>
          <p:cNvSpPr/>
          <p:nvPr/>
        </p:nvSpPr>
        <p:spPr>
          <a:xfrm>
            <a:off x="17414822" y="6058498"/>
            <a:ext cx="0" cy="167854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 rot="0">
            <a:off x="1388654" y="1788793"/>
            <a:ext cx="3420504" cy="1905091"/>
            <a:chOff x="0" y="0"/>
            <a:chExt cx="4560671" cy="2540121"/>
          </a:xfrm>
        </p:grpSpPr>
        <p:sp>
          <p:nvSpPr>
            <p:cNvPr id="12" name="AutoShape 12"/>
            <p:cNvSpPr/>
            <p:nvPr/>
          </p:nvSpPr>
          <p:spPr>
            <a:xfrm flipH="1" flipV="1">
              <a:off x="275604" y="302064"/>
              <a:ext cx="0" cy="2238057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 flipV="1">
              <a:off x="250204" y="302064"/>
              <a:ext cx="4310427" cy="688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 flipH="1" flipV="1">
              <a:off x="41" y="25400"/>
              <a:ext cx="4310427" cy="688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 flipV="1">
              <a:off x="25441" y="25400"/>
              <a:ext cx="0" cy="2238057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2750261" y="8089466"/>
            <a:ext cx="1311452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Phan Thi Huynh Thu - Le Vo Duy Tuan</a:t>
            </a:r>
            <a:endParaRPr lang="en-US" sz="35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586739" y="9019741"/>
            <a:ext cx="1311452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Supervisor: Msc. Nguyen Thi Hong Luong</a:t>
            </a:r>
            <a:endParaRPr lang="en-US" sz="35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666204" y="500005"/>
            <a:ext cx="4952082" cy="1411154"/>
            <a:chOff x="0" y="0"/>
            <a:chExt cx="6602776" cy="1881538"/>
          </a:xfrm>
        </p:grpSpPr>
        <p:sp>
          <p:nvSpPr>
            <p:cNvPr id="4" name="Freeform 4" descr="White text on a black background&#10;&#10;AI-generated content may be incorrect."/>
            <p:cNvSpPr/>
            <p:nvPr/>
          </p:nvSpPr>
          <p:spPr>
            <a:xfrm>
              <a:off x="0" y="0"/>
              <a:ext cx="6602730" cy="1881505"/>
            </a:xfrm>
            <a:custGeom>
              <a:avLst/>
              <a:gdLst/>
              <a:ahLst/>
              <a:cxnLst/>
              <a:rect l="l" t="t" r="r" b="b"/>
              <a:pathLst>
                <a:path w="6602730" h="1881505">
                  <a:moveTo>
                    <a:pt x="0" y="0"/>
                  </a:moveTo>
                  <a:lnTo>
                    <a:pt x="6602730" y="0"/>
                  </a:lnTo>
                  <a:lnTo>
                    <a:pt x="6602730" y="1881505"/>
                  </a:lnTo>
                  <a:lnTo>
                    <a:pt x="0" y="1881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" b="-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358537" y="3747473"/>
            <a:ext cx="15570926" cy="212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0"/>
              </a:lnSpc>
              <a:spcBef>
                <a:spcPct val="0"/>
              </a:spcBef>
            </a:pPr>
            <a:r>
              <a:rPr lang="en-US" sz="11835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Analysis and design</a:t>
            </a:r>
            <a:endParaRPr lang="en-US" sz="11835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7483683" y="5778220"/>
            <a:ext cx="3320633" cy="1099848"/>
            <a:chOff x="0" y="0"/>
            <a:chExt cx="4427511" cy="1466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6464" cy="1466464"/>
            </a:xfrm>
            <a:custGeom>
              <a:avLst/>
              <a:gdLst/>
              <a:ahLst/>
              <a:cxnLst/>
              <a:rect l="l" t="t" r="r" b="b"/>
              <a:pathLst>
                <a:path w="1466464" h="1466464">
                  <a:moveTo>
                    <a:pt x="0" y="0"/>
                  </a:moveTo>
                  <a:lnTo>
                    <a:pt x="1466464" y="0"/>
                  </a:lnTo>
                  <a:lnTo>
                    <a:pt x="1466464" y="1466464"/>
                  </a:lnTo>
                  <a:lnTo>
                    <a:pt x="0" y="146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466464" y="427223"/>
              <a:ext cx="2961047" cy="564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5"/>
                </a:lnSpc>
                <a:spcBef>
                  <a:spcPct val="0"/>
                </a:spcBef>
              </a:pPr>
              <a:r>
                <a:rPr lang="en-US" sz="2545" b="1">
                  <a:solidFill>
                    <a:srgbClr val="FFFFFF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rPr>
                <a:t>JT - Harmony</a:t>
              </a:r>
              <a:endParaRPr lang="en-US" sz="254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2"/>
              <a:stretch>
                <a:fillRect b="-5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09497" y="343210"/>
            <a:ext cx="9367384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System Architecture</a:t>
            </a:r>
            <a:endParaRPr lang="en-US" sz="46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3454" y="9340112"/>
            <a:ext cx="4069556" cy="48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</a:t>
            </a: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II. Analysis and design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pic>
        <p:nvPicPr>
          <p:cNvPr id="10" name="Picture 9" descr="kiến trúc khóa luận-Trang-6.draw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920" y="1466215"/>
            <a:ext cx="14781530" cy="73526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3" name="Freeform 3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1"/>
              <a:stretch>
                <a:fillRect b="-57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0" y="6972"/>
            <a:ext cx="15044610" cy="10280028"/>
          </a:xfrm>
          <a:custGeom>
            <a:avLst/>
            <a:gdLst/>
            <a:ahLst/>
            <a:cxnLst/>
            <a:rect l="l" t="t" r="r" b="b"/>
            <a:pathLst>
              <a:path w="15044610" h="10280028">
                <a:moveTo>
                  <a:pt x="0" y="0"/>
                </a:moveTo>
                <a:lnTo>
                  <a:pt x="15044610" y="0"/>
                </a:lnTo>
                <a:lnTo>
                  <a:pt x="15044610" y="10280028"/>
                </a:lnTo>
                <a:lnTo>
                  <a:pt x="0" y="10280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" b="-2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876580" y="3991252"/>
            <a:ext cx="3128481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Use Case Diagram</a:t>
            </a:r>
            <a:endParaRPr lang="en-US" sz="46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3" name="Freeform 3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1"/>
              <a:stretch>
                <a:fillRect b="-57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-266348"/>
            <a:ext cx="12273126" cy="10878320"/>
          </a:xfrm>
          <a:custGeom>
            <a:avLst/>
            <a:gdLst/>
            <a:ahLst/>
            <a:cxnLst/>
            <a:rect l="l" t="t" r="r" b="b"/>
            <a:pathLst>
              <a:path w="12273126" h="10878320">
                <a:moveTo>
                  <a:pt x="0" y="0"/>
                </a:moveTo>
                <a:lnTo>
                  <a:pt x="12273126" y="0"/>
                </a:lnTo>
                <a:lnTo>
                  <a:pt x="12273126" y="10878319"/>
                </a:lnTo>
                <a:lnTo>
                  <a:pt x="0" y="10878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761845" y="4516881"/>
            <a:ext cx="5526155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ERD Diagram</a:t>
            </a:r>
            <a:endParaRPr lang="en-US" sz="46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3" name="Freeform 3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1"/>
              <a:stretch>
                <a:fillRect b="-57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68598" y="-379462"/>
            <a:ext cx="13442315" cy="11045923"/>
          </a:xfrm>
          <a:custGeom>
            <a:avLst/>
            <a:gdLst/>
            <a:ahLst/>
            <a:cxnLst/>
            <a:rect l="l" t="t" r="r" b="b"/>
            <a:pathLst>
              <a:path w="13442315" h="11045923">
                <a:moveTo>
                  <a:pt x="0" y="0"/>
                </a:moveTo>
                <a:lnTo>
                  <a:pt x="13442314" y="0"/>
                </a:lnTo>
                <a:lnTo>
                  <a:pt x="13442314" y="11045924"/>
                </a:lnTo>
                <a:lnTo>
                  <a:pt x="0" y="110459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13" b="-111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424208" y="4535619"/>
            <a:ext cx="5526155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ERD Diagram</a:t>
            </a:r>
            <a:endParaRPr lang="en-US" sz="46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(Music)</a:t>
            </a:r>
            <a:endParaRPr lang="en-US" sz="46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3" name="Freeform 3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1"/>
              <a:stretch>
                <a:fillRect b="-57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52196" y="-742873"/>
            <a:ext cx="13147564" cy="11482206"/>
          </a:xfrm>
          <a:custGeom>
            <a:avLst/>
            <a:gdLst/>
            <a:ahLst/>
            <a:cxnLst/>
            <a:rect l="l" t="t" r="r" b="b"/>
            <a:pathLst>
              <a:path w="13147564" h="11482206">
                <a:moveTo>
                  <a:pt x="0" y="0"/>
                </a:moveTo>
                <a:lnTo>
                  <a:pt x="13147564" y="0"/>
                </a:lnTo>
                <a:lnTo>
                  <a:pt x="13147564" y="11482206"/>
                </a:lnTo>
                <a:lnTo>
                  <a:pt x="0" y="114822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424208" y="4535619"/>
            <a:ext cx="5526155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ERD Diagram</a:t>
            </a:r>
            <a:endParaRPr lang="en-US" sz="46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  <a:p>
            <a:pPr algn="ctr">
              <a:lnSpc>
                <a:spcPts val="6440"/>
              </a:lnSpc>
              <a:spcBef>
                <a:spcPct val="0"/>
              </a:spcBef>
            </a:pPr>
            <a:r>
              <a:rPr lang="en-US" sz="46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(Social)</a:t>
            </a:r>
            <a:endParaRPr lang="en-US" sz="46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4756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" b="-101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16895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09033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01172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93311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735313" y="9182100"/>
            <a:ext cx="7735792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Login/Logout Screen</a:t>
            </a:r>
            <a:endParaRPr lang="en-US" sz="41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4491" y="168610"/>
            <a:ext cx="4069556" cy="5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</a:t>
            </a: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II. Analysis and design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4756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" b="-101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16895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" b="-10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09033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1" b="-10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01172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1" b="-10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93311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1" b="-10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76104" y="9182100"/>
            <a:ext cx="7822644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Main screens</a:t>
            </a:r>
            <a:endParaRPr lang="en-US" sz="41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4491" y="168610"/>
            <a:ext cx="4069556" cy="5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</a:t>
            </a: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II. Analysis and design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4756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75" b="-11874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16895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" b="-10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09033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1" b="-10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01172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1" b="-10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93311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1" b="-10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76104" y="9182100"/>
            <a:ext cx="7822644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Functional screens</a:t>
            </a:r>
            <a:endParaRPr lang="en-US" sz="41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4491" y="168610"/>
            <a:ext cx="4069556" cy="5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</a:t>
            </a: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II. Analysis and design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4756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" b="-101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816895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1" b="-10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09033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4" y="0"/>
                </a:lnTo>
                <a:lnTo>
                  <a:pt x="3469934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1" b="-10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01172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1" b="-10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93311" y="1259444"/>
            <a:ext cx="3469933" cy="7710963"/>
          </a:xfrm>
          <a:custGeom>
            <a:avLst/>
            <a:gdLst/>
            <a:ahLst/>
            <a:cxnLst/>
            <a:rect l="l" t="t" r="r" b="b"/>
            <a:pathLst>
              <a:path w="3469933" h="7710963">
                <a:moveTo>
                  <a:pt x="0" y="0"/>
                </a:moveTo>
                <a:lnTo>
                  <a:pt x="3469933" y="0"/>
                </a:lnTo>
                <a:lnTo>
                  <a:pt x="346993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1" b="-10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76104" y="9182100"/>
            <a:ext cx="7822644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Functional screens</a:t>
            </a:r>
            <a:endParaRPr lang="en-US" sz="41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4491" y="168610"/>
            <a:ext cx="4069556" cy="5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</a:t>
            </a: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II. Analysis and design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581890" y="321083"/>
            <a:ext cx="3443428" cy="981244"/>
            <a:chOff x="0" y="0"/>
            <a:chExt cx="4591238" cy="1308326"/>
          </a:xfrm>
        </p:grpSpPr>
        <p:sp>
          <p:nvSpPr>
            <p:cNvPr id="4" name="Freeform 4" descr="Blue text on a black background&#10;&#10;AI-generated content may be incorrect."/>
            <p:cNvSpPr/>
            <p:nvPr/>
          </p:nvSpPr>
          <p:spPr>
            <a:xfrm>
              <a:off x="0" y="0"/>
              <a:ext cx="4591177" cy="1308354"/>
            </a:xfrm>
            <a:custGeom>
              <a:avLst/>
              <a:gdLst/>
              <a:ahLst/>
              <a:cxnLst/>
              <a:rect l="l" t="t" r="r" b="b"/>
              <a:pathLst>
                <a:path w="4591177" h="1308354">
                  <a:moveTo>
                    <a:pt x="0" y="0"/>
                  </a:moveTo>
                  <a:lnTo>
                    <a:pt x="4591177" y="0"/>
                  </a:lnTo>
                  <a:lnTo>
                    <a:pt x="4591177" y="1308354"/>
                  </a:lnTo>
                  <a:lnTo>
                    <a:pt x="0" y="130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" r="-1" b="-3"/>
              </a:stretch>
            </a:blipFill>
          </p:spPr>
        </p:sp>
      </p:grpSp>
      <p:sp>
        <p:nvSpPr>
          <p:cNvPr id="5" name="Freeform 5"/>
          <p:cNvSpPr/>
          <p:nvPr>
            <p:custDataLst>
              <p:tags r:id="rId3"/>
            </p:custDataLst>
          </p:nvPr>
        </p:nvSpPr>
        <p:spPr>
          <a:xfrm>
            <a:off x="1365969" y="2541446"/>
            <a:ext cx="12486777" cy="2359541"/>
          </a:xfrm>
          <a:custGeom>
            <a:avLst/>
            <a:gdLst/>
            <a:ahLst/>
            <a:cxnLst/>
            <a:rect l="l" t="t" r="r" b="b"/>
            <a:pathLst>
              <a:path w="12486777" h="2359541">
                <a:moveTo>
                  <a:pt x="0" y="0"/>
                </a:moveTo>
                <a:lnTo>
                  <a:pt x="12486777" y="0"/>
                </a:lnTo>
                <a:lnTo>
                  <a:pt x="12486777" y="2359542"/>
                </a:lnTo>
                <a:lnTo>
                  <a:pt x="0" y="2359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>
            <p:custDataLst>
              <p:tags r:id="rId6"/>
            </p:custDataLst>
          </p:nvPr>
        </p:nvSpPr>
        <p:spPr>
          <a:xfrm>
            <a:off x="14043246" y="2541446"/>
            <a:ext cx="3069285" cy="2359541"/>
          </a:xfrm>
          <a:custGeom>
            <a:avLst/>
            <a:gdLst/>
            <a:ahLst/>
            <a:cxnLst/>
            <a:rect l="l" t="t" r="r" b="b"/>
            <a:pathLst>
              <a:path w="3069285" h="2359541">
                <a:moveTo>
                  <a:pt x="0" y="0"/>
                </a:moveTo>
                <a:lnTo>
                  <a:pt x="3069285" y="0"/>
                </a:lnTo>
                <a:lnTo>
                  <a:pt x="3069285" y="2359542"/>
                </a:lnTo>
                <a:lnTo>
                  <a:pt x="0" y="23595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306830"/>
            </a:stretch>
          </a:blipFill>
        </p:spPr>
      </p:sp>
      <p:sp>
        <p:nvSpPr>
          <p:cNvPr id="7" name="AutoShape 7"/>
          <p:cNvSpPr/>
          <p:nvPr>
            <p:custDataLst>
              <p:tags r:id="rId9"/>
            </p:custDataLst>
          </p:nvPr>
        </p:nvSpPr>
        <p:spPr>
          <a:xfrm>
            <a:off x="-433771" y="5511216"/>
            <a:ext cx="19155541" cy="0"/>
          </a:xfrm>
          <a:prstGeom prst="line">
            <a:avLst/>
          </a:prstGeom>
          <a:ln w="95250" cap="flat">
            <a:solidFill>
              <a:srgbClr val="DBE0E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>
            <p:custDataLst>
              <p:tags r:id="rId10"/>
            </p:custDataLst>
          </p:nvPr>
        </p:nvGrpSpPr>
        <p:grpSpPr>
          <a:xfrm rot="0">
            <a:off x="2416972" y="5377238"/>
            <a:ext cx="267956" cy="267956"/>
            <a:chOff x="0" y="0"/>
            <a:chExt cx="812800" cy="812800"/>
          </a:xfrm>
        </p:grpSpPr>
        <p:sp>
          <p:nvSpPr>
            <p:cNvPr id="9" name="Freeform 9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id="11" name="Group 11"/>
          <p:cNvGrpSpPr/>
          <p:nvPr>
            <p:custDataLst>
              <p:tags r:id="rId12"/>
            </p:custDataLst>
          </p:nvPr>
        </p:nvGrpSpPr>
        <p:grpSpPr>
          <a:xfrm rot="0">
            <a:off x="5561961" y="5377238"/>
            <a:ext cx="267956" cy="267956"/>
            <a:chOff x="0" y="0"/>
            <a:chExt cx="812800" cy="812800"/>
          </a:xfrm>
        </p:grpSpPr>
        <p:sp>
          <p:nvSpPr>
            <p:cNvPr id="12" name="Freeform 12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7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id="14" name="Group 14"/>
          <p:cNvGrpSpPr/>
          <p:nvPr>
            <p:custDataLst>
              <p:tags r:id="rId14"/>
            </p:custDataLst>
          </p:nvPr>
        </p:nvGrpSpPr>
        <p:grpSpPr>
          <a:xfrm rot="0">
            <a:off x="8706950" y="5377238"/>
            <a:ext cx="267956" cy="267956"/>
            <a:chOff x="0" y="0"/>
            <a:chExt cx="812800" cy="812800"/>
          </a:xfrm>
        </p:grpSpPr>
        <p:sp>
          <p:nvSpPr>
            <p:cNvPr id="15" name="Freeform 15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id="17" name="Group 17"/>
          <p:cNvGrpSpPr/>
          <p:nvPr>
            <p:custDataLst>
              <p:tags r:id="rId16"/>
            </p:custDataLst>
          </p:nvPr>
        </p:nvGrpSpPr>
        <p:grpSpPr>
          <a:xfrm rot="0">
            <a:off x="11851939" y="5377238"/>
            <a:ext cx="267956" cy="267956"/>
            <a:chOff x="0" y="0"/>
            <a:chExt cx="812800" cy="812800"/>
          </a:xfrm>
        </p:grpSpPr>
        <p:sp>
          <p:nvSpPr>
            <p:cNvPr id="18" name="Freeform 18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3E8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grpSp>
        <p:nvGrpSpPr>
          <p:cNvPr id="20" name="Group 20"/>
          <p:cNvGrpSpPr/>
          <p:nvPr>
            <p:custDataLst>
              <p:tags r:id="rId18"/>
            </p:custDataLst>
          </p:nvPr>
        </p:nvGrpSpPr>
        <p:grpSpPr>
          <a:xfrm rot="0">
            <a:off x="15044810" y="5377238"/>
            <a:ext cx="267956" cy="267956"/>
            <a:chOff x="0" y="0"/>
            <a:chExt cx="812800" cy="812800"/>
          </a:xfrm>
        </p:grpSpPr>
        <p:sp>
          <p:nvSpPr>
            <p:cNvPr id="21" name="Freeform 21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3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</a:p>
          </p:txBody>
        </p:sp>
      </p:grpSp>
      <p:sp>
        <p:nvSpPr>
          <p:cNvPr id="23" name="Freeform 23"/>
          <p:cNvSpPr/>
          <p:nvPr>
            <p:custDataLst>
              <p:tags r:id="rId20"/>
            </p:custDataLst>
          </p:nvPr>
        </p:nvSpPr>
        <p:spPr>
          <a:xfrm>
            <a:off x="2196914" y="3178970"/>
            <a:ext cx="708073" cy="681038"/>
          </a:xfrm>
          <a:custGeom>
            <a:avLst/>
            <a:gdLst/>
            <a:ahLst/>
            <a:cxnLst/>
            <a:rect l="l" t="t" r="r" b="b"/>
            <a:pathLst>
              <a:path w="708073" h="681038">
                <a:moveTo>
                  <a:pt x="0" y="0"/>
                </a:moveTo>
                <a:lnTo>
                  <a:pt x="708073" y="0"/>
                </a:lnTo>
                <a:lnTo>
                  <a:pt x="708073" y="681038"/>
                </a:lnTo>
                <a:lnTo>
                  <a:pt x="0" y="681038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>
            <p:custDataLst>
              <p:tags r:id="rId23"/>
            </p:custDataLst>
          </p:nvPr>
        </p:nvSpPr>
        <p:spPr>
          <a:xfrm>
            <a:off x="5424951" y="3166305"/>
            <a:ext cx="541976" cy="706366"/>
          </a:xfrm>
          <a:custGeom>
            <a:avLst/>
            <a:gdLst/>
            <a:ahLst/>
            <a:cxnLst/>
            <a:rect l="l" t="t" r="r" b="b"/>
            <a:pathLst>
              <a:path w="541976" h="706366">
                <a:moveTo>
                  <a:pt x="0" y="0"/>
                </a:moveTo>
                <a:lnTo>
                  <a:pt x="541976" y="0"/>
                </a:lnTo>
                <a:lnTo>
                  <a:pt x="541976" y="706367"/>
                </a:lnTo>
                <a:lnTo>
                  <a:pt x="0" y="70636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>
            <p:custDataLst>
              <p:tags r:id="rId26"/>
            </p:custDataLst>
          </p:nvPr>
        </p:nvSpPr>
        <p:spPr>
          <a:xfrm>
            <a:off x="8465838" y="3144398"/>
            <a:ext cx="750181" cy="750181"/>
          </a:xfrm>
          <a:custGeom>
            <a:avLst/>
            <a:gdLst/>
            <a:ahLst/>
            <a:cxnLst/>
            <a:rect l="l" t="t" r="r" b="b"/>
            <a:pathLst>
              <a:path w="750181" h="750181">
                <a:moveTo>
                  <a:pt x="0" y="0"/>
                </a:moveTo>
                <a:lnTo>
                  <a:pt x="750180" y="0"/>
                </a:lnTo>
                <a:lnTo>
                  <a:pt x="750180" y="750181"/>
                </a:lnTo>
                <a:lnTo>
                  <a:pt x="0" y="75018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>
            <p:custDataLst>
              <p:tags r:id="rId29"/>
            </p:custDataLst>
          </p:nvPr>
        </p:nvSpPr>
        <p:spPr>
          <a:xfrm>
            <a:off x="11675735" y="3178970"/>
            <a:ext cx="620364" cy="681038"/>
          </a:xfrm>
          <a:custGeom>
            <a:avLst/>
            <a:gdLst/>
            <a:ahLst/>
            <a:cxnLst/>
            <a:rect l="l" t="t" r="r" b="b"/>
            <a:pathLst>
              <a:path w="620364" h="681038">
                <a:moveTo>
                  <a:pt x="0" y="0"/>
                </a:moveTo>
                <a:lnTo>
                  <a:pt x="620364" y="0"/>
                </a:lnTo>
                <a:lnTo>
                  <a:pt x="620364" y="681038"/>
                </a:lnTo>
                <a:lnTo>
                  <a:pt x="0" y="68103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324443" y="885825"/>
            <a:ext cx="1163911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Content</a:t>
            </a:r>
            <a:endParaRPr lang="en-US" sz="36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28" name="Freeform 28"/>
          <p:cNvSpPr/>
          <p:nvPr>
            <p:custDataLst>
              <p:tags r:id="rId32"/>
            </p:custDataLst>
          </p:nvPr>
        </p:nvSpPr>
        <p:spPr>
          <a:xfrm>
            <a:off x="14952545" y="3189192"/>
            <a:ext cx="452487" cy="711446"/>
          </a:xfrm>
          <a:custGeom>
            <a:avLst/>
            <a:gdLst/>
            <a:ahLst/>
            <a:cxnLst/>
            <a:rect l="l" t="t" r="r" b="b"/>
            <a:pathLst>
              <a:path w="452487" h="711446">
                <a:moveTo>
                  <a:pt x="0" y="0"/>
                </a:moveTo>
                <a:lnTo>
                  <a:pt x="452487" y="0"/>
                </a:lnTo>
                <a:lnTo>
                  <a:pt x="452487" y="711446"/>
                </a:lnTo>
                <a:lnTo>
                  <a:pt x="0" y="71144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30" name="Freeform 30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35"/>
              <a:stretch>
                <a:fillRect b="-578"/>
              </a:stretch>
            </a:blipFill>
          </p:spPr>
        </p:sp>
      </p:grpSp>
      <p:sp>
        <p:nvSpPr>
          <p:cNvPr id="31" name="Freeform 31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</p:sp>
      <p:sp>
        <p:nvSpPr>
          <p:cNvPr id="32" name="TextBox 32"/>
          <p:cNvSpPr txBox="1"/>
          <p:nvPr>
            <p:custDataLst>
              <p:tags r:id="rId37"/>
            </p:custDataLst>
          </p:nvPr>
        </p:nvSpPr>
        <p:spPr>
          <a:xfrm>
            <a:off x="1283395" y="5952950"/>
            <a:ext cx="2535111" cy="574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Introduction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33" name="TextBox 33"/>
          <p:cNvSpPr txBox="1"/>
          <p:nvPr>
            <p:custDataLst>
              <p:tags r:id="rId38"/>
            </p:custDataLst>
          </p:nvPr>
        </p:nvSpPr>
        <p:spPr>
          <a:xfrm>
            <a:off x="1365969" y="4121170"/>
            <a:ext cx="2369964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TT Hoves Bold" panose="02000003020000060003"/>
                <a:ea typeface="TT Hoves Bold" panose="02000003020000060003"/>
                <a:cs typeface="TT Hoves Bold" panose="02000003020000060003"/>
                <a:sym typeface="TT Hoves Bold" panose="02000003020000060003"/>
              </a:rPr>
              <a:t>01</a:t>
            </a:r>
            <a:endParaRPr lang="en-US" sz="2800" b="1">
              <a:solidFill>
                <a:srgbClr val="FFFFFF"/>
              </a:solidFill>
              <a:latin typeface="TT Hoves Bold" panose="02000003020000060003"/>
              <a:ea typeface="TT Hoves Bold" panose="02000003020000060003"/>
              <a:cs typeface="TT Hoves Bold" panose="02000003020000060003"/>
              <a:sym typeface="TT Hoves Bold" panose="02000003020000060003"/>
            </a:endParaRPr>
          </a:p>
        </p:txBody>
      </p:sp>
      <p:sp>
        <p:nvSpPr>
          <p:cNvPr id="34" name="TextBox 34"/>
          <p:cNvSpPr txBox="1"/>
          <p:nvPr>
            <p:custDataLst>
              <p:tags r:id="rId39"/>
            </p:custDataLst>
          </p:nvPr>
        </p:nvSpPr>
        <p:spPr>
          <a:xfrm>
            <a:off x="4510958" y="5912310"/>
            <a:ext cx="236996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Theoretical </a:t>
            </a: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Foundation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35" name="TextBox 35"/>
          <p:cNvSpPr txBox="1"/>
          <p:nvPr>
            <p:custDataLst>
              <p:tags r:id="rId40"/>
            </p:custDataLst>
          </p:nvPr>
        </p:nvSpPr>
        <p:spPr>
          <a:xfrm>
            <a:off x="4510958" y="4121170"/>
            <a:ext cx="2369964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TT Hoves Bold" panose="02000003020000060003"/>
                <a:ea typeface="TT Hoves Bold" panose="02000003020000060003"/>
                <a:cs typeface="TT Hoves Bold" panose="02000003020000060003"/>
                <a:sym typeface="TT Hoves Bold" panose="02000003020000060003"/>
              </a:rPr>
              <a:t>02</a:t>
            </a:r>
            <a:endParaRPr lang="en-US" sz="2800" b="1">
              <a:solidFill>
                <a:srgbClr val="FFFFFF"/>
              </a:solidFill>
              <a:latin typeface="TT Hoves Bold" panose="02000003020000060003"/>
              <a:ea typeface="TT Hoves Bold" panose="02000003020000060003"/>
              <a:cs typeface="TT Hoves Bold" panose="02000003020000060003"/>
              <a:sym typeface="TT Hoves Bold" panose="02000003020000060003"/>
            </a:endParaRPr>
          </a:p>
        </p:txBody>
      </p:sp>
      <p:sp>
        <p:nvSpPr>
          <p:cNvPr id="36" name="TextBox 36"/>
          <p:cNvSpPr txBox="1"/>
          <p:nvPr>
            <p:custDataLst>
              <p:tags r:id="rId41"/>
            </p:custDataLst>
          </p:nvPr>
        </p:nvSpPr>
        <p:spPr>
          <a:xfrm>
            <a:off x="7655946" y="5912310"/>
            <a:ext cx="2369964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Analysis and Design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37" name="TextBox 37"/>
          <p:cNvSpPr txBox="1"/>
          <p:nvPr>
            <p:custDataLst>
              <p:tags r:id="rId42"/>
            </p:custDataLst>
          </p:nvPr>
        </p:nvSpPr>
        <p:spPr>
          <a:xfrm>
            <a:off x="7655946" y="4121170"/>
            <a:ext cx="2369964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TT Hoves Bold" panose="02000003020000060003"/>
                <a:ea typeface="TT Hoves Bold" panose="02000003020000060003"/>
                <a:cs typeface="TT Hoves Bold" panose="02000003020000060003"/>
                <a:sym typeface="TT Hoves Bold" panose="02000003020000060003"/>
              </a:rPr>
              <a:t>03</a:t>
            </a:r>
            <a:endParaRPr lang="en-US" sz="2800" b="1">
              <a:solidFill>
                <a:srgbClr val="FFFFFF"/>
              </a:solidFill>
              <a:latin typeface="TT Hoves Bold" panose="02000003020000060003"/>
              <a:ea typeface="TT Hoves Bold" panose="02000003020000060003"/>
              <a:cs typeface="TT Hoves Bold" panose="02000003020000060003"/>
              <a:sym typeface="TT Hoves Bold" panose="02000003020000060003"/>
            </a:endParaRPr>
          </a:p>
        </p:txBody>
      </p:sp>
      <p:sp>
        <p:nvSpPr>
          <p:cNvPr id="38" name="TextBox 38"/>
          <p:cNvSpPr txBox="1"/>
          <p:nvPr>
            <p:custDataLst>
              <p:tags r:id="rId43"/>
            </p:custDataLst>
          </p:nvPr>
        </p:nvSpPr>
        <p:spPr>
          <a:xfrm>
            <a:off x="10254255" y="5912310"/>
            <a:ext cx="3306909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Implementation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39" name="TextBox 39"/>
          <p:cNvSpPr txBox="1"/>
          <p:nvPr>
            <p:custDataLst>
              <p:tags r:id="rId44"/>
            </p:custDataLst>
          </p:nvPr>
        </p:nvSpPr>
        <p:spPr>
          <a:xfrm>
            <a:off x="10800935" y="4121170"/>
            <a:ext cx="2369964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TT Hoves Bold" panose="02000003020000060003"/>
                <a:ea typeface="TT Hoves Bold" panose="02000003020000060003"/>
                <a:cs typeface="TT Hoves Bold" panose="02000003020000060003"/>
                <a:sym typeface="TT Hoves Bold" panose="02000003020000060003"/>
              </a:rPr>
              <a:t>04</a:t>
            </a:r>
            <a:endParaRPr lang="en-US" sz="2800" b="1">
              <a:solidFill>
                <a:srgbClr val="FFFFFF"/>
              </a:solidFill>
              <a:latin typeface="TT Hoves Bold" panose="02000003020000060003"/>
              <a:ea typeface="TT Hoves Bold" panose="02000003020000060003"/>
              <a:cs typeface="TT Hoves Bold" panose="02000003020000060003"/>
              <a:sym typeface="TT Hoves Bold" panose="02000003020000060003"/>
            </a:endParaRPr>
          </a:p>
        </p:txBody>
      </p:sp>
      <p:sp>
        <p:nvSpPr>
          <p:cNvPr id="40" name="TextBox 40"/>
          <p:cNvSpPr txBox="1"/>
          <p:nvPr>
            <p:custDataLst>
              <p:tags r:id="rId45"/>
            </p:custDataLst>
          </p:nvPr>
        </p:nvSpPr>
        <p:spPr>
          <a:xfrm>
            <a:off x="13561163" y="5871670"/>
            <a:ext cx="3698137" cy="166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Conclusion &amp; Future Development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41" name="TextBox 41"/>
          <p:cNvSpPr txBox="1"/>
          <p:nvPr>
            <p:custDataLst>
              <p:tags r:id="rId46"/>
            </p:custDataLst>
          </p:nvPr>
        </p:nvSpPr>
        <p:spPr>
          <a:xfrm>
            <a:off x="13993807" y="4121170"/>
            <a:ext cx="2369964" cy="4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FFFFFF"/>
                </a:solidFill>
                <a:latin typeface="TT Hoves Bold" panose="02000003020000060003"/>
                <a:ea typeface="TT Hoves Bold" panose="02000003020000060003"/>
                <a:cs typeface="TT Hoves Bold" panose="02000003020000060003"/>
                <a:sym typeface="TT Hoves Bold" panose="02000003020000060003"/>
              </a:rPr>
              <a:t>05</a:t>
            </a:r>
            <a:endParaRPr lang="en-US" sz="2800" b="1">
              <a:solidFill>
                <a:srgbClr val="FFFFFF"/>
              </a:solidFill>
              <a:latin typeface="TT Hoves Bold" panose="02000003020000060003"/>
              <a:ea typeface="TT Hoves Bold" panose="02000003020000060003"/>
              <a:cs typeface="TT Hoves Bold" panose="02000003020000060003"/>
              <a:sym typeface="TT Hoves Bold" panose="0200000302000006000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2"/>
              <a:stretch>
                <a:fillRect b="-5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38120" y="1445542"/>
            <a:ext cx="7745873" cy="4357053"/>
          </a:xfrm>
          <a:custGeom>
            <a:avLst/>
            <a:gdLst/>
            <a:ahLst/>
            <a:cxnLst/>
            <a:rect l="l" t="t" r="r" b="b"/>
            <a:pathLst>
              <a:path w="7745873" h="4357053">
                <a:moveTo>
                  <a:pt x="0" y="0"/>
                </a:moveTo>
                <a:lnTo>
                  <a:pt x="7745873" y="0"/>
                </a:lnTo>
                <a:lnTo>
                  <a:pt x="7745873" y="4357054"/>
                </a:lnTo>
                <a:lnTo>
                  <a:pt x="0" y="4357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241863" y="645806"/>
            <a:ext cx="8566577" cy="4818699"/>
          </a:xfrm>
          <a:custGeom>
            <a:avLst/>
            <a:gdLst/>
            <a:ahLst/>
            <a:cxnLst/>
            <a:rect l="l" t="t" r="r" b="b"/>
            <a:pathLst>
              <a:path w="8566577" h="4818699">
                <a:moveTo>
                  <a:pt x="0" y="0"/>
                </a:moveTo>
                <a:lnTo>
                  <a:pt x="8566577" y="0"/>
                </a:lnTo>
                <a:lnTo>
                  <a:pt x="8566577" y="4818699"/>
                </a:lnTo>
                <a:lnTo>
                  <a:pt x="0" y="4818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3845672" y="4033385"/>
            <a:ext cx="7708071" cy="4335790"/>
          </a:xfrm>
          <a:custGeom>
            <a:avLst/>
            <a:gdLst/>
            <a:ahLst/>
            <a:cxnLst/>
            <a:rect l="l" t="t" r="r" b="b"/>
            <a:pathLst>
              <a:path w="7708071" h="4335790">
                <a:moveTo>
                  <a:pt x="0" y="0"/>
                </a:moveTo>
                <a:lnTo>
                  <a:pt x="7708071" y="0"/>
                </a:lnTo>
                <a:lnTo>
                  <a:pt x="7708071" y="4335790"/>
                </a:lnTo>
                <a:lnTo>
                  <a:pt x="0" y="4335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13460049" y="5928440"/>
            <a:ext cx="1076176" cy="48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Home</a:t>
            </a:r>
            <a:endParaRPr lang="en-US" sz="289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21379" y="79295"/>
            <a:ext cx="3207544" cy="39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User management page</a:t>
            </a:r>
            <a:endParaRPr lang="en-US" sz="2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994980" y="8378700"/>
            <a:ext cx="540945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Tracking information management page</a:t>
            </a:r>
            <a:endParaRPr lang="en-US" sz="2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40351" y="9182100"/>
            <a:ext cx="8916098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Administrator's management page</a:t>
            </a:r>
            <a:endParaRPr lang="en-US" sz="41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3454" y="9340112"/>
            <a:ext cx="4069556" cy="48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</a:t>
            </a: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II. Analysis and design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4" name="AutoShape 14"/>
          <p:cNvSpPr/>
          <p:nvPr/>
        </p:nvSpPr>
        <p:spPr>
          <a:xfrm flipH="1" flipV="1">
            <a:off x="9000127" y="2023724"/>
            <a:ext cx="1547716" cy="1719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>
            <a:off x="9545569" y="2458623"/>
            <a:ext cx="1105543" cy="15747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2"/>
              <a:stretch>
                <a:fillRect b="-5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9355" y="225742"/>
            <a:ext cx="8826070" cy="4964665"/>
          </a:xfrm>
          <a:custGeom>
            <a:avLst/>
            <a:gdLst/>
            <a:ahLst/>
            <a:cxnLst/>
            <a:rect l="l" t="t" r="r" b="b"/>
            <a:pathLst>
              <a:path w="8826070" h="4964665">
                <a:moveTo>
                  <a:pt x="0" y="0"/>
                </a:moveTo>
                <a:lnTo>
                  <a:pt x="8826071" y="0"/>
                </a:lnTo>
                <a:lnTo>
                  <a:pt x="8826071" y="4964665"/>
                </a:lnTo>
                <a:lnTo>
                  <a:pt x="0" y="4964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516680" y="3708736"/>
            <a:ext cx="8312122" cy="4675569"/>
          </a:xfrm>
          <a:custGeom>
            <a:avLst/>
            <a:gdLst/>
            <a:ahLst/>
            <a:cxnLst/>
            <a:rect l="l" t="t" r="r" b="b"/>
            <a:pathLst>
              <a:path w="8312122" h="4675569">
                <a:moveTo>
                  <a:pt x="0" y="0"/>
                </a:moveTo>
                <a:lnTo>
                  <a:pt x="8312122" y="0"/>
                </a:lnTo>
                <a:lnTo>
                  <a:pt x="8312122" y="4675568"/>
                </a:lnTo>
                <a:lnTo>
                  <a:pt x="0" y="4675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768350" y="5344284"/>
            <a:ext cx="7399734" cy="5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Music information statistics viewing page</a:t>
            </a:r>
            <a:endParaRPr lang="en-US" sz="289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91019" y="2650925"/>
            <a:ext cx="6363444" cy="48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Detailed post information statistics</a:t>
            </a:r>
            <a:endParaRPr lang="en-US" sz="289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440351" y="9182100"/>
            <a:ext cx="8916098" cy="69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0"/>
              </a:lnSpc>
              <a:spcBef>
                <a:spcPct val="0"/>
              </a:spcBef>
            </a:pPr>
            <a:r>
              <a:rPr lang="en-US" sz="41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Administrator's management page</a:t>
            </a:r>
            <a:endParaRPr lang="en-US" sz="41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3454" y="9340112"/>
            <a:ext cx="4069556" cy="48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</a:t>
            </a: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II. Analysis and design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666204" y="500005"/>
            <a:ext cx="4952082" cy="1411154"/>
            <a:chOff x="0" y="0"/>
            <a:chExt cx="6602776" cy="1881538"/>
          </a:xfrm>
        </p:grpSpPr>
        <p:sp>
          <p:nvSpPr>
            <p:cNvPr id="4" name="Freeform 4" descr="White text on a black background&#10;&#10;AI-generated content may be incorrect."/>
            <p:cNvSpPr/>
            <p:nvPr/>
          </p:nvSpPr>
          <p:spPr>
            <a:xfrm>
              <a:off x="0" y="0"/>
              <a:ext cx="6602730" cy="1881505"/>
            </a:xfrm>
            <a:custGeom>
              <a:avLst/>
              <a:gdLst/>
              <a:ahLst/>
              <a:cxnLst/>
              <a:rect l="l" t="t" r="r" b="b"/>
              <a:pathLst>
                <a:path w="6602730" h="1881505">
                  <a:moveTo>
                    <a:pt x="0" y="0"/>
                  </a:moveTo>
                  <a:lnTo>
                    <a:pt x="6602730" y="0"/>
                  </a:lnTo>
                  <a:lnTo>
                    <a:pt x="6602730" y="1881505"/>
                  </a:lnTo>
                  <a:lnTo>
                    <a:pt x="0" y="1881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" b="-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358537" y="2962379"/>
            <a:ext cx="15570926" cy="424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0"/>
              </a:lnSpc>
              <a:spcBef>
                <a:spcPct val="0"/>
              </a:spcBef>
            </a:pPr>
            <a:r>
              <a:rPr lang="en-US" sz="11835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Conclusion &amp; Future Development</a:t>
            </a:r>
            <a:endParaRPr lang="en-US" sz="11835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7483683" y="7685489"/>
            <a:ext cx="3320633" cy="1099848"/>
            <a:chOff x="0" y="0"/>
            <a:chExt cx="4427511" cy="1466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6464" cy="1466464"/>
            </a:xfrm>
            <a:custGeom>
              <a:avLst/>
              <a:gdLst/>
              <a:ahLst/>
              <a:cxnLst/>
              <a:rect l="l" t="t" r="r" b="b"/>
              <a:pathLst>
                <a:path w="1466464" h="1466464">
                  <a:moveTo>
                    <a:pt x="0" y="0"/>
                  </a:moveTo>
                  <a:lnTo>
                    <a:pt x="1466464" y="0"/>
                  </a:lnTo>
                  <a:lnTo>
                    <a:pt x="1466464" y="1466464"/>
                  </a:lnTo>
                  <a:lnTo>
                    <a:pt x="0" y="146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466464" y="427223"/>
              <a:ext cx="2961047" cy="564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5"/>
                </a:lnSpc>
                <a:spcBef>
                  <a:spcPct val="0"/>
                </a:spcBef>
              </a:pPr>
              <a:r>
                <a:rPr lang="en-US" sz="2545" b="1">
                  <a:solidFill>
                    <a:srgbClr val="FFFFFF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rPr>
                <a:t>JT - Harmony</a:t>
              </a:r>
              <a:endParaRPr lang="en-US" sz="2545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2"/>
              <a:stretch>
                <a:fillRect b="-5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62801" y="2322648"/>
            <a:ext cx="478642" cy="546169"/>
          </a:xfrm>
          <a:custGeom>
            <a:avLst/>
            <a:gdLst/>
            <a:ahLst/>
            <a:cxnLst/>
            <a:rect l="l" t="t" r="r" b="b"/>
            <a:pathLst>
              <a:path w="478642" h="546169">
                <a:moveTo>
                  <a:pt x="0" y="0"/>
                </a:moveTo>
                <a:lnTo>
                  <a:pt x="478643" y="0"/>
                </a:lnTo>
                <a:lnTo>
                  <a:pt x="478643" y="546169"/>
                </a:lnTo>
                <a:lnTo>
                  <a:pt x="0" y="546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962801" y="3827235"/>
            <a:ext cx="478642" cy="546169"/>
          </a:xfrm>
          <a:custGeom>
            <a:avLst/>
            <a:gdLst/>
            <a:ahLst/>
            <a:cxnLst/>
            <a:rect l="l" t="t" r="r" b="b"/>
            <a:pathLst>
              <a:path w="478642" h="546169">
                <a:moveTo>
                  <a:pt x="0" y="0"/>
                </a:moveTo>
                <a:lnTo>
                  <a:pt x="478643" y="0"/>
                </a:lnTo>
                <a:lnTo>
                  <a:pt x="478643" y="546169"/>
                </a:lnTo>
                <a:lnTo>
                  <a:pt x="0" y="546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62801" y="5331823"/>
            <a:ext cx="478642" cy="546169"/>
          </a:xfrm>
          <a:custGeom>
            <a:avLst/>
            <a:gdLst/>
            <a:ahLst/>
            <a:cxnLst/>
            <a:rect l="l" t="t" r="r" b="b"/>
            <a:pathLst>
              <a:path w="478642" h="546169">
                <a:moveTo>
                  <a:pt x="0" y="0"/>
                </a:moveTo>
                <a:lnTo>
                  <a:pt x="478643" y="0"/>
                </a:lnTo>
                <a:lnTo>
                  <a:pt x="478643" y="546168"/>
                </a:lnTo>
                <a:lnTo>
                  <a:pt x="0" y="54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62801" y="7379335"/>
            <a:ext cx="478642" cy="546169"/>
          </a:xfrm>
          <a:custGeom>
            <a:avLst/>
            <a:gdLst/>
            <a:ahLst/>
            <a:cxnLst/>
            <a:rect l="l" t="t" r="r" b="b"/>
            <a:pathLst>
              <a:path w="478642" h="546169">
                <a:moveTo>
                  <a:pt x="0" y="0"/>
                </a:moveTo>
                <a:lnTo>
                  <a:pt x="478643" y="0"/>
                </a:lnTo>
                <a:lnTo>
                  <a:pt x="478643" y="546169"/>
                </a:lnTo>
                <a:lnTo>
                  <a:pt x="0" y="546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78079" y="9050647"/>
            <a:ext cx="7315200" cy="1556143"/>
          </a:xfrm>
          <a:custGeom>
            <a:avLst/>
            <a:gdLst/>
            <a:ahLst/>
            <a:cxnLst/>
            <a:rect l="l" t="t" r="r" b="b"/>
            <a:pathLst>
              <a:path w="7315200" h="1556143">
                <a:moveTo>
                  <a:pt x="0" y="0"/>
                </a:moveTo>
                <a:lnTo>
                  <a:pt x="7315200" y="0"/>
                </a:lnTo>
                <a:lnTo>
                  <a:pt x="7315200" y="1556142"/>
                </a:lnTo>
                <a:lnTo>
                  <a:pt x="0" y="1556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1492" y="1065348"/>
            <a:ext cx="7745016" cy="80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Conclusion - Achievements </a:t>
            </a:r>
            <a:endParaRPr lang="en-US" sz="45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29388" y="2275023"/>
            <a:ext cx="12781624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Successfully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 built the complete JT-Harmony system, including the Mobile App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 for clients, Admin Dashboard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, 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and Server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 system.</a:t>
            </a:r>
            <a:endParaRPr lang="en-US" sz="3100">
              <a:solidFill>
                <a:srgbClr val="000000"/>
              </a:solidFill>
              <a:latin typeface="Arial" panose="020B0604020202020204" pitchFamily="34" charset="0"/>
              <a:ea typeface="Canva Sans" panose="020B0503030501040103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29388" y="3779610"/>
            <a:ext cx="12781624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Effectively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 met user needs for searching, online streaming, and creating personal 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pla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ylis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ts.</a:t>
            </a:r>
            <a:endParaRPr lang="en-US" sz="3100">
              <a:solidFill>
                <a:srgbClr val="000000"/>
              </a:solidFill>
              <a:latin typeface="Arial" panose="020B0604020202020204" pitchFamily="34" charset="0"/>
              <a:ea typeface="Canva Sans" panose="020B0503030501040103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29388" y="5284198"/>
            <a:ext cx="12781624" cy="159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Su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ccessfully implemented Real-time interaction features such as Chat, Comments, Cover uploads, and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 Instant Notifications using Socket.IO technology.</a:t>
            </a:r>
            <a:endParaRPr lang="en-US" sz="3100">
              <a:solidFill>
                <a:srgbClr val="000000"/>
              </a:solidFill>
              <a:latin typeface="Arial" panose="020B0604020202020204" pitchFamily="34" charset="0"/>
              <a:ea typeface="Canva Sans" panose="020B0503030501040103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829388" y="7331710"/>
            <a:ext cx="12781624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Successfully</a:t>
            </a:r>
            <a:r>
              <a: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 integrated the recommendation model using Gemini AI, personalizing the music listening experience for users.</a:t>
            </a:r>
            <a:endParaRPr lang="en-US" sz="3100">
              <a:solidFill>
                <a:srgbClr val="000000"/>
              </a:solidFill>
              <a:latin typeface="Arial" panose="020B0604020202020204" pitchFamily="34" charset="0"/>
              <a:ea typeface="Canva Sans" panose="020B0503030501040103"/>
              <a:cs typeface="Arial" panose="020B0604020202020204" pitchFamily="34" charset="0"/>
              <a:sym typeface="Canva Sans" panose="020B0503030501040103"/>
            </a:endParaRP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581890" y="321082"/>
            <a:ext cx="2779715" cy="792112"/>
            <a:chOff x="0" y="0"/>
            <a:chExt cx="4591238" cy="1308326"/>
          </a:xfrm>
        </p:grpSpPr>
        <p:sp>
          <p:nvSpPr>
            <p:cNvPr id="17" name="Freeform 17" descr="Blue text on a black background&#10;&#10;AI-generated content may be incorrect."/>
            <p:cNvSpPr/>
            <p:nvPr/>
          </p:nvSpPr>
          <p:spPr>
            <a:xfrm>
              <a:off x="0" y="0"/>
              <a:ext cx="4591177" cy="1308354"/>
            </a:xfrm>
            <a:custGeom>
              <a:avLst/>
              <a:gdLst/>
              <a:ahLst/>
              <a:cxnLst/>
              <a:rect l="l" t="t" r="r" b="b"/>
              <a:pathLst>
                <a:path w="4591177" h="1308354">
                  <a:moveTo>
                    <a:pt x="0" y="0"/>
                  </a:moveTo>
                  <a:lnTo>
                    <a:pt x="4591177" y="0"/>
                  </a:lnTo>
                  <a:lnTo>
                    <a:pt x="4591177" y="1308354"/>
                  </a:lnTo>
                  <a:lnTo>
                    <a:pt x="0" y="130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5" r="-1" b="-3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2"/>
              <a:stretch>
                <a:fillRect b="-5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616472" y="2389648"/>
            <a:ext cx="4441968" cy="581888"/>
            <a:chOff x="0" y="-47625"/>
            <a:chExt cx="5922624" cy="7758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8190" cy="728225"/>
            </a:xfrm>
            <a:custGeom>
              <a:avLst/>
              <a:gdLst/>
              <a:ahLst/>
              <a:cxnLst/>
              <a:rect l="l" t="t" r="r" b="b"/>
              <a:pathLst>
                <a:path w="638190" h="728225">
                  <a:moveTo>
                    <a:pt x="0" y="0"/>
                  </a:moveTo>
                  <a:lnTo>
                    <a:pt x="638190" y="0"/>
                  </a:lnTo>
                  <a:lnTo>
                    <a:pt x="638190" y="728225"/>
                  </a:lnTo>
                  <a:lnTo>
                    <a:pt x="0" y="728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155449" y="-47625"/>
              <a:ext cx="4767175" cy="741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4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Copyright</a:t>
              </a: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Issues</a:t>
              </a:r>
              <a:endPara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6807735" y="2425367"/>
            <a:ext cx="4372487" cy="546169"/>
            <a:chOff x="0" y="0"/>
            <a:chExt cx="5829982" cy="7282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8190" cy="728225"/>
            </a:xfrm>
            <a:custGeom>
              <a:avLst/>
              <a:gdLst/>
              <a:ahLst/>
              <a:cxnLst/>
              <a:rect l="l" t="t" r="r" b="b"/>
              <a:pathLst>
                <a:path w="638190" h="728225">
                  <a:moveTo>
                    <a:pt x="0" y="0"/>
                  </a:moveTo>
                  <a:lnTo>
                    <a:pt x="638190" y="0"/>
                  </a:lnTo>
                  <a:lnTo>
                    <a:pt x="638190" y="728225"/>
                  </a:lnTo>
                  <a:lnTo>
                    <a:pt x="0" y="728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155449" y="-47625"/>
              <a:ext cx="4674534" cy="66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4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Data Dependency</a:t>
              </a:r>
              <a:endPara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1460139" y="4692648"/>
            <a:ext cx="15072573" cy="1007110"/>
            <a:chOff x="0" y="0"/>
            <a:chExt cx="20096764" cy="13428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8190" cy="728225"/>
            </a:xfrm>
            <a:custGeom>
              <a:avLst/>
              <a:gdLst/>
              <a:ahLst/>
              <a:cxnLst/>
              <a:rect l="l" t="t" r="r" b="b"/>
              <a:pathLst>
                <a:path w="638190" h="728225">
                  <a:moveTo>
                    <a:pt x="0" y="0"/>
                  </a:moveTo>
                  <a:lnTo>
                    <a:pt x="638190" y="0"/>
                  </a:lnTo>
                  <a:lnTo>
                    <a:pt x="638190" y="728225"/>
                  </a:lnTo>
                  <a:lnTo>
                    <a:pt x="0" y="728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155449" y="-47625"/>
              <a:ext cx="18941315" cy="1390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4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AI Upgrade</a:t>
              </a: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: Retrain the recommendation model with a larger dataset (Big Data) to improve accuracy.</a:t>
              </a:r>
              <a:endPara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4095136" y="6016081"/>
            <a:ext cx="3678780" cy="2696329"/>
          </a:xfrm>
          <a:custGeom>
            <a:avLst/>
            <a:gdLst/>
            <a:ahLst/>
            <a:cxnLst/>
            <a:rect l="l" t="t" r="r" b="b"/>
            <a:pathLst>
              <a:path w="3678780" h="2696329">
                <a:moveTo>
                  <a:pt x="0" y="0"/>
                </a:moveTo>
                <a:lnTo>
                  <a:pt x="3678780" y="0"/>
                </a:lnTo>
                <a:lnTo>
                  <a:pt x="3678780" y="2696330"/>
                </a:lnTo>
                <a:lnTo>
                  <a:pt x="0" y="269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937" r="-5937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0">
            <a:off x="1460139" y="5871208"/>
            <a:ext cx="15072573" cy="546169"/>
            <a:chOff x="0" y="0"/>
            <a:chExt cx="20096764" cy="7282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8190" cy="728225"/>
            </a:xfrm>
            <a:custGeom>
              <a:avLst/>
              <a:gdLst/>
              <a:ahLst/>
              <a:cxnLst/>
              <a:rect l="l" t="t" r="r" b="b"/>
              <a:pathLst>
                <a:path w="638190" h="728225">
                  <a:moveTo>
                    <a:pt x="0" y="0"/>
                  </a:moveTo>
                  <a:lnTo>
                    <a:pt x="638190" y="0"/>
                  </a:lnTo>
                  <a:lnTo>
                    <a:pt x="638190" y="728225"/>
                  </a:lnTo>
                  <a:lnTo>
                    <a:pt x="0" y="728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155449" y="-47625"/>
              <a:ext cx="18941315" cy="66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4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Security: Enhance security</a:t>
              </a: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layers to better protect user data.</a:t>
              </a:r>
              <a:endPara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460139" y="6661391"/>
            <a:ext cx="15072573" cy="1007110"/>
            <a:chOff x="0" y="0"/>
            <a:chExt cx="20096764" cy="13428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190" cy="728225"/>
            </a:xfrm>
            <a:custGeom>
              <a:avLst/>
              <a:gdLst/>
              <a:ahLst/>
              <a:cxnLst/>
              <a:rect l="l" t="t" r="r" b="b"/>
              <a:pathLst>
                <a:path w="638190" h="728225">
                  <a:moveTo>
                    <a:pt x="0" y="0"/>
                  </a:moveTo>
                  <a:lnTo>
                    <a:pt x="638190" y="0"/>
                  </a:lnTo>
                  <a:lnTo>
                    <a:pt x="638190" y="728225"/>
                  </a:lnTo>
                  <a:lnTo>
                    <a:pt x="0" y="728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155449" y="-47625"/>
              <a:ext cx="18941315" cy="1390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4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UI/UX Optimization: Optimize</a:t>
              </a: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the user interface to enhance the user experience.</a:t>
              </a:r>
              <a:endPara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460139" y="7916151"/>
            <a:ext cx="15072573" cy="546169"/>
            <a:chOff x="0" y="0"/>
            <a:chExt cx="20096764" cy="7282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8190" cy="728225"/>
            </a:xfrm>
            <a:custGeom>
              <a:avLst/>
              <a:gdLst/>
              <a:ahLst/>
              <a:cxnLst/>
              <a:rect l="l" t="t" r="r" b="b"/>
              <a:pathLst>
                <a:path w="638190" h="728225">
                  <a:moveTo>
                    <a:pt x="0" y="0"/>
                  </a:moveTo>
                  <a:lnTo>
                    <a:pt x="638190" y="0"/>
                  </a:lnTo>
                  <a:lnTo>
                    <a:pt x="638190" y="728225"/>
                  </a:lnTo>
                  <a:lnTo>
                    <a:pt x="0" y="728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155449" y="-47625"/>
              <a:ext cx="18941315" cy="66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4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Mul</a:t>
              </a: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ti-language Support</a:t>
              </a:r>
              <a:endPara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0">
            <a:off x="581890" y="321082"/>
            <a:ext cx="2779715" cy="792112"/>
            <a:chOff x="0" y="0"/>
            <a:chExt cx="4591238" cy="1308326"/>
          </a:xfrm>
        </p:grpSpPr>
        <p:sp>
          <p:nvSpPr>
            <p:cNvPr id="26" name="Freeform 26" descr="Blue text on a black background&#10;&#10;AI-generated content may be incorrect."/>
            <p:cNvSpPr/>
            <p:nvPr/>
          </p:nvSpPr>
          <p:spPr>
            <a:xfrm>
              <a:off x="0" y="0"/>
              <a:ext cx="4591177" cy="1308354"/>
            </a:xfrm>
            <a:custGeom>
              <a:avLst/>
              <a:gdLst/>
              <a:ahLst/>
              <a:cxnLst/>
              <a:rect l="l" t="t" r="r" b="b"/>
              <a:pathLst>
                <a:path w="4591177" h="1308354">
                  <a:moveTo>
                    <a:pt x="0" y="0"/>
                  </a:moveTo>
                  <a:lnTo>
                    <a:pt x="4591177" y="0"/>
                  </a:lnTo>
                  <a:lnTo>
                    <a:pt x="4591177" y="1308354"/>
                  </a:lnTo>
                  <a:lnTo>
                    <a:pt x="0" y="130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5" r="-1" b="-3"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6255916" y="3347671"/>
            <a:ext cx="5776168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Future Development</a:t>
            </a:r>
            <a:endParaRPr lang="en-US" sz="45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750123" y="1211032"/>
            <a:ext cx="678775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Conclusion - Limitations</a:t>
            </a:r>
            <a:endParaRPr lang="en-US" sz="45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29" name="Group 29"/>
          <p:cNvGrpSpPr/>
          <p:nvPr/>
        </p:nvGrpSpPr>
        <p:grpSpPr>
          <a:xfrm rot="0">
            <a:off x="11929518" y="2425367"/>
            <a:ext cx="5571035" cy="546169"/>
            <a:chOff x="0" y="0"/>
            <a:chExt cx="7428047" cy="7282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8190" cy="728225"/>
            </a:xfrm>
            <a:custGeom>
              <a:avLst/>
              <a:gdLst/>
              <a:ahLst/>
              <a:cxnLst/>
              <a:rect l="l" t="t" r="r" b="b"/>
              <a:pathLst>
                <a:path w="638190" h="728225">
                  <a:moveTo>
                    <a:pt x="0" y="0"/>
                  </a:moveTo>
                  <a:lnTo>
                    <a:pt x="638190" y="0"/>
                  </a:lnTo>
                  <a:lnTo>
                    <a:pt x="638190" y="728225"/>
                  </a:lnTo>
                  <a:lnTo>
                    <a:pt x="0" y="7282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1155449" y="-47625"/>
              <a:ext cx="6272598" cy="666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4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Missi</a:t>
              </a:r>
              <a:r>
                <a:rPr lang="en-US" sz="31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ng Offline feature</a:t>
              </a:r>
              <a:endParaRPr lang="en-US" sz="31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666204" y="500005"/>
            <a:ext cx="4952082" cy="1411154"/>
            <a:chOff x="0" y="0"/>
            <a:chExt cx="6602776" cy="1881538"/>
          </a:xfrm>
        </p:grpSpPr>
        <p:sp>
          <p:nvSpPr>
            <p:cNvPr id="4" name="Freeform 4" descr="White text on a black background&#10;&#10;AI-generated content may be incorrect."/>
            <p:cNvSpPr/>
            <p:nvPr/>
          </p:nvSpPr>
          <p:spPr>
            <a:xfrm>
              <a:off x="0" y="0"/>
              <a:ext cx="6602730" cy="1881505"/>
            </a:xfrm>
            <a:custGeom>
              <a:avLst/>
              <a:gdLst/>
              <a:ahLst/>
              <a:cxnLst/>
              <a:rect l="l" t="t" r="r" b="b"/>
              <a:pathLst>
                <a:path w="6602730" h="1881505">
                  <a:moveTo>
                    <a:pt x="0" y="0"/>
                  </a:moveTo>
                  <a:lnTo>
                    <a:pt x="6602730" y="0"/>
                  </a:lnTo>
                  <a:lnTo>
                    <a:pt x="6602730" y="1881505"/>
                  </a:lnTo>
                  <a:lnTo>
                    <a:pt x="0" y="1881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" b="-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688374" y="3043540"/>
            <a:ext cx="14911252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70"/>
              </a:lnSpc>
              <a:spcBef>
                <a:spcPct val="0"/>
              </a:spcBef>
            </a:pPr>
            <a:r>
              <a:rPr lang="en-US" sz="11335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Thanks for watching</a:t>
            </a:r>
            <a:endParaRPr lang="en-US" sz="11335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6181551" y="5143500"/>
            <a:ext cx="5924898" cy="1962423"/>
            <a:chOff x="0" y="0"/>
            <a:chExt cx="7899864" cy="26165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16564" cy="2616564"/>
            </a:xfrm>
            <a:custGeom>
              <a:avLst/>
              <a:gdLst/>
              <a:ahLst/>
              <a:cxnLst/>
              <a:rect l="l" t="t" r="r" b="b"/>
              <a:pathLst>
                <a:path w="2616564" h="2616564">
                  <a:moveTo>
                    <a:pt x="0" y="0"/>
                  </a:moveTo>
                  <a:lnTo>
                    <a:pt x="2616564" y="0"/>
                  </a:lnTo>
                  <a:lnTo>
                    <a:pt x="2616564" y="2616564"/>
                  </a:lnTo>
                  <a:lnTo>
                    <a:pt x="0" y="2616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2616564" y="761530"/>
              <a:ext cx="5283300" cy="10077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0"/>
                </a:lnSpc>
                <a:spcBef>
                  <a:spcPct val="0"/>
                </a:spcBef>
              </a:pPr>
              <a:r>
                <a:rPr lang="en-US" sz="4540" b="1">
                  <a:solidFill>
                    <a:srgbClr val="FFFFFF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rPr>
                <a:t>JT - Harmony</a:t>
              </a:r>
              <a:endParaRPr lang="en-US" sz="454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1982847" y="5748115"/>
            <a:ext cx="3671220" cy="3671220"/>
          </a:xfrm>
          <a:custGeom>
            <a:avLst/>
            <a:gdLst/>
            <a:ahLst/>
            <a:cxnLst/>
            <a:rect l="l" t="t" r="r" b="b"/>
            <a:pathLst>
              <a:path w="3671220" h="3671220">
                <a:moveTo>
                  <a:pt x="0" y="0"/>
                </a:moveTo>
                <a:lnTo>
                  <a:pt x="3671221" y="0"/>
                </a:lnTo>
                <a:lnTo>
                  <a:pt x="3671221" y="3671220"/>
                </a:lnTo>
                <a:lnTo>
                  <a:pt x="0" y="3671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666204" y="500005"/>
            <a:ext cx="4952082" cy="1411154"/>
            <a:chOff x="0" y="0"/>
            <a:chExt cx="6602776" cy="1881538"/>
          </a:xfrm>
        </p:grpSpPr>
        <p:sp>
          <p:nvSpPr>
            <p:cNvPr id="4" name="Freeform 4" descr="White text on a black background&#10;&#10;AI-generated content may be incorrect."/>
            <p:cNvSpPr/>
            <p:nvPr/>
          </p:nvSpPr>
          <p:spPr>
            <a:xfrm>
              <a:off x="0" y="0"/>
              <a:ext cx="6602730" cy="1881505"/>
            </a:xfrm>
            <a:custGeom>
              <a:avLst/>
              <a:gdLst/>
              <a:ahLst/>
              <a:cxnLst/>
              <a:rect l="l" t="t" r="r" b="b"/>
              <a:pathLst>
                <a:path w="6602730" h="1881505">
                  <a:moveTo>
                    <a:pt x="0" y="0"/>
                  </a:moveTo>
                  <a:lnTo>
                    <a:pt x="6602730" y="0"/>
                  </a:lnTo>
                  <a:lnTo>
                    <a:pt x="6602730" y="1881505"/>
                  </a:lnTo>
                  <a:lnTo>
                    <a:pt x="0" y="1881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" b="-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358537" y="3747473"/>
            <a:ext cx="15570926" cy="2124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0"/>
              </a:lnSpc>
              <a:spcBef>
                <a:spcPct val="0"/>
              </a:spcBef>
            </a:pPr>
            <a:r>
              <a:rPr lang="en-US" sz="11835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Introduction</a:t>
            </a:r>
            <a:endParaRPr lang="en-US" sz="11835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7483683" y="5778220"/>
            <a:ext cx="3320633" cy="1099848"/>
            <a:chOff x="0" y="0"/>
            <a:chExt cx="4427511" cy="14664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66464" cy="1466464"/>
            </a:xfrm>
            <a:custGeom>
              <a:avLst/>
              <a:gdLst/>
              <a:ahLst/>
              <a:cxnLst/>
              <a:rect l="l" t="t" r="r" b="b"/>
              <a:pathLst>
                <a:path w="1466464" h="1466464">
                  <a:moveTo>
                    <a:pt x="0" y="0"/>
                  </a:moveTo>
                  <a:lnTo>
                    <a:pt x="1466464" y="0"/>
                  </a:lnTo>
                  <a:lnTo>
                    <a:pt x="1466464" y="1466464"/>
                  </a:lnTo>
                  <a:lnTo>
                    <a:pt x="0" y="146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466464" y="427223"/>
              <a:ext cx="2961047" cy="608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65"/>
                </a:lnSpc>
                <a:spcBef>
                  <a:spcPct val="0"/>
                </a:spcBef>
              </a:pPr>
              <a:r>
                <a:rPr lang="en-US" sz="2545" b="1">
                  <a:solidFill>
                    <a:srgbClr val="FFFFFF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rPr>
                <a:t>JT - Harmony</a:t>
              </a:r>
              <a:endParaRPr lang="en-US" sz="2545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5400000">
            <a:off x="6833847" y="4986410"/>
            <a:ext cx="4620307" cy="314181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0"/>
                  </a:moveTo>
                  <a:lnTo>
                    <a:pt x="7175373" y="0"/>
                  </a:lnTo>
                  <a:lnTo>
                    <a:pt x="7175373" y="487934"/>
                  </a:lnTo>
                  <a:lnTo>
                    <a:pt x="0" y="487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3351" r="-61950" b="-29535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0">
            <a:off x="581890" y="321082"/>
            <a:ext cx="2779715" cy="792112"/>
            <a:chOff x="0" y="0"/>
            <a:chExt cx="4591238" cy="1308326"/>
          </a:xfrm>
        </p:grpSpPr>
        <p:sp>
          <p:nvSpPr>
            <p:cNvPr id="6" name="Freeform 6" descr="Blue text on a black background&#10;&#10;AI-generated content may be incorrect."/>
            <p:cNvSpPr/>
            <p:nvPr/>
          </p:nvSpPr>
          <p:spPr>
            <a:xfrm>
              <a:off x="0" y="0"/>
              <a:ext cx="4591177" cy="1308354"/>
            </a:xfrm>
            <a:custGeom>
              <a:avLst/>
              <a:gdLst/>
              <a:ahLst/>
              <a:cxnLst/>
              <a:rect l="l" t="t" r="r" b="b"/>
              <a:pathLst>
                <a:path w="4591177" h="1308354">
                  <a:moveTo>
                    <a:pt x="0" y="0"/>
                  </a:moveTo>
                  <a:lnTo>
                    <a:pt x="4591177" y="0"/>
                  </a:lnTo>
                  <a:lnTo>
                    <a:pt x="4591177" y="1308354"/>
                  </a:lnTo>
                  <a:lnTo>
                    <a:pt x="0" y="130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" r="-1" b="-3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0">
            <a:off x="11801542" y="1073686"/>
            <a:ext cx="5381558" cy="365946"/>
            <a:chOff x="0" y="0"/>
            <a:chExt cx="7175410" cy="487928"/>
          </a:xfrm>
        </p:grpSpPr>
        <p:sp>
          <p:nvSpPr>
            <p:cNvPr id="9" name="Freeform 9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2"/>
              <a:stretch>
                <a:fillRect b="-578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5017135" y="1428750"/>
            <a:ext cx="744410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al" panose="020B0604020202020204" pitchFamily="34" charset="0"/>
                <a:ea typeface="Microsoft JhengHei" panose="020B0604030504040204" charset="-120"/>
                <a:cs typeface="Arial" panose="020B0604020202020204" pitchFamily="34" charset="0"/>
                <a:sym typeface="Canva Sans Bold" panose="020B0803030501040103"/>
              </a:rPr>
              <a:t>Reason for choosing the topic</a:t>
            </a:r>
            <a:endParaRPr lang="en-US" sz="3600" b="1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charset="-120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9276" y="9201150"/>
            <a:ext cx="2676376" cy="48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Introduction </a:t>
            </a:r>
            <a:endParaRPr lang="en-US" sz="2890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2766710"/>
            <a:ext cx="4315047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Market</a:t>
            </a:r>
            <a:r>
              <a:rPr lang="en-US" sz="30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 Context</a:t>
            </a:r>
            <a:endParaRPr lang="en-US" sz="30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866978" y="2785722"/>
            <a:ext cx="375904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Curre</a:t>
            </a:r>
            <a:r>
              <a:rPr lang="en-US" sz="30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nt Problems</a:t>
            </a:r>
            <a:endParaRPr lang="en-US" sz="30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22022" y="5255238"/>
            <a:ext cx="375904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Solution</a:t>
            </a:r>
            <a:endParaRPr lang="en-US" sz="30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1028700" y="3588521"/>
            <a:ext cx="7396235" cy="1184910"/>
            <a:chOff x="0" y="-66675"/>
            <a:chExt cx="9861646" cy="15798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721544" y="-66675"/>
              <a:ext cx="9140102" cy="1579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The Vietnamese digital music market is growing at </a:t>
              </a:r>
              <a:r>
                <a:rPr lang="en-US" sz="3300" b="1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25%</a:t>
              </a:r>
              <a:r>
                <a:rPr lang="en-US" sz="33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per year</a:t>
              </a:r>
              <a:r>
                <a:rPr lang="en-US" sz="33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.</a:t>
              </a:r>
              <a:endParaRPr lang="en-US" sz="33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1028700" y="4895511"/>
            <a:ext cx="7396235" cy="592455"/>
            <a:chOff x="0" y="-66675"/>
            <a:chExt cx="9861646" cy="7899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721544" y="-66675"/>
              <a:ext cx="9140102" cy="789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20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50 Million</a:t>
              </a:r>
              <a:r>
                <a:rPr lang="en-US" sz="33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potential users</a:t>
              </a:r>
              <a:endParaRPr lang="en-US" sz="33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028700" y="5671482"/>
            <a:ext cx="7396235" cy="1078231"/>
            <a:chOff x="0" y="0"/>
            <a:chExt cx="9861646" cy="143764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721544" y="-66675"/>
              <a:ext cx="9140102" cy="1504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Yo</a:t>
              </a:r>
              <a:r>
                <a:rPr lang="en-US" sz="33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ung people are shifting towards a "Listen while Creating" trend.</a:t>
              </a:r>
              <a:endParaRPr lang="en-US" sz="33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 rot="0">
            <a:off x="9866978" y="3602808"/>
            <a:ext cx="7396235" cy="1615440"/>
            <a:chOff x="0" y="-47625"/>
            <a:chExt cx="9861646" cy="21539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721544" y="-47625"/>
              <a:ext cx="9140102" cy="2153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Market</a:t>
              </a: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Gap: There is a lack of applications that effectively combine AI + Social + Creative elements.</a:t>
              </a:r>
              <a:endParaRPr lang="en-US" sz="30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 rot="0">
            <a:off x="9866978" y="5919449"/>
            <a:ext cx="7396235" cy="1495426"/>
            <a:chOff x="0" y="0"/>
            <a:chExt cx="9861646" cy="19939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721544" y="-47625"/>
              <a:ext cx="9140102" cy="2041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Create a platform that</a:t>
              </a: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connects listeners and creators with the support of AI technology.</a:t>
              </a:r>
              <a:endParaRPr lang="en-US" sz="30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2"/>
              <a:stretch>
                <a:fillRect b="-5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0">
            <a:off x="12288047" y="3032771"/>
            <a:ext cx="5474992" cy="4927150"/>
            <a:chOff x="0" y="0"/>
            <a:chExt cx="903174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3174" cy="812800"/>
            </a:xfrm>
            <a:custGeom>
              <a:avLst/>
              <a:gdLst/>
              <a:ahLst/>
              <a:cxnLst/>
              <a:rect l="l" t="t" r="r" b="b"/>
              <a:pathLst>
                <a:path w="903174" h="812800">
                  <a:moveTo>
                    <a:pt x="5656" y="0"/>
                  </a:moveTo>
                  <a:lnTo>
                    <a:pt x="897518" y="0"/>
                  </a:lnTo>
                  <a:cubicBezTo>
                    <a:pt x="900641" y="0"/>
                    <a:pt x="903174" y="2532"/>
                    <a:pt x="903174" y="5656"/>
                  </a:cubicBezTo>
                  <a:lnTo>
                    <a:pt x="903174" y="807144"/>
                  </a:lnTo>
                  <a:cubicBezTo>
                    <a:pt x="903174" y="808644"/>
                    <a:pt x="902578" y="810083"/>
                    <a:pt x="901517" y="811143"/>
                  </a:cubicBezTo>
                  <a:cubicBezTo>
                    <a:pt x="900456" y="812204"/>
                    <a:pt x="899018" y="812800"/>
                    <a:pt x="897518" y="812800"/>
                  </a:cubicBezTo>
                  <a:lnTo>
                    <a:pt x="5656" y="812800"/>
                  </a:lnTo>
                  <a:cubicBezTo>
                    <a:pt x="4156" y="812800"/>
                    <a:pt x="2717" y="812204"/>
                    <a:pt x="1657" y="811143"/>
                  </a:cubicBezTo>
                  <a:cubicBezTo>
                    <a:pt x="596" y="810083"/>
                    <a:pt x="0" y="808644"/>
                    <a:pt x="0" y="807144"/>
                  </a:cubicBezTo>
                  <a:lnTo>
                    <a:pt x="0" y="5656"/>
                  </a:lnTo>
                  <a:cubicBezTo>
                    <a:pt x="0" y="4156"/>
                    <a:pt x="596" y="2717"/>
                    <a:pt x="1657" y="1657"/>
                  </a:cubicBezTo>
                  <a:cubicBezTo>
                    <a:pt x="2717" y="596"/>
                    <a:pt x="4156" y="0"/>
                    <a:pt x="5656" y="0"/>
                  </a:cubicBezTo>
                  <a:close/>
                </a:path>
              </a:pathLst>
            </a:custGeom>
            <a:blipFill>
              <a:blip r:embed="rId4"/>
              <a:stretch>
                <a:fillRect l="-17434" r="-1743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232660"/>
            <a:ext cx="3395345" cy="53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Core</a:t>
            </a:r>
            <a:r>
              <a:rPr lang="en-US" sz="30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 Features</a:t>
            </a:r>
            <a:endParaRPr lang="en-US" sz="30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000048" y="1428750"/>
            <a:ext cx="228790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Features</a:t>
            </a:r>
            <a:endParaRPr lang="en-US" sz="36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414004"/>
            <a:ext cx="356979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Advanced</a:t>
            </a:r>
            <a:r>
              <a:rPr lang="en-US" sz="30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 Features</a:t>
            </a:r>
            <a:endParaRPr lang="en-US" sz="30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1890" y="9265238"/>
            <a:ext cx="2676376" cy="5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I. </a:t>
            </a: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Introduction 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581890" y="321082"/>
            <a:ext cx="2779715" cy="792112"/>
            <a:chOff x="0" y="0"/>
            <a:chExt cx="4591238" cy="1308326"/>
          </a:xfrm>
        </p:grpSpPr>
        <p:sp>
          <p:nvSpPr>
            <p:cNvPr id="13" name="Freeform 13" descr="Blue text on a black background&#10;&#10;AI-generated content may be incorrect."/>
            <p:cNvSpPr/>
            <p:nvPr/>
          </p:nvSpPr>
          <p:spPr>
            <a:xfrm>
              <a:off x="0" y="0"/>
              <a:ext cx="4591177" cy="1308354"/>
            </a:xfrm>
            <a:custGeom>
              <a:avLst/>
              <a:gdLst/>
              <a:ahLst/>
              <a:cxnLst/>
              <a:rect l="l" t="t" r="r" b="b"/>
              <a:pathLst>
                <a:path w="4591177" h="1308354">
                  <a:moveTo>
                    <a:pt x="0" y="0"/>
                  </a:moveTo>
                  <a:lnTo>
                    <a:pt x="4591177" y="0"/>
                  </a:lnTo>
                  <a:lnTo>
                    <a:pt x="4591177" y="1308354"/>
                  </a:lnTo>
                  <a:lnTo>
                    <a:pt x="0" y="130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5" r="-1" b="-3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0">
            <a:off x="1028700" y="2966096"/>
            <a:ext cx="10887438" cy="447676"/>
            <a:chOff x="0" y="0"/>
            <a:chExt cx="14516584" cy="596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721544" y="-47625"/>
              <a:ext cx="13795041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Music</a:t>
              </a: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Streaming: Search and listen to music.</a:t>
              </a:r>
              <a:endParaRPr lang="en-US" sz="30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1028700" y="3709047"/>
            <a:ext cx="10887439" cy="537845"/>
            <a:chOff x="0" y="-47625"/>
            <a:chExt cx="14516585" cy="7179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Playlist Management: Create, share, public/private playlists.</a:t>
              </a:r>
              <a:endParaRPr lang="en-US" sz="30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1028700" y="4542167"/>
            <a:ext cx="10887439" cy="538480"/>
            <a:chOff x="0" y="-47625"/>
            <a:chExt cx="14516585" cy="7179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User</a:t>
              </a: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Management: Register/Login, Personal Profile.</a:t>
              </a:r>
              <a:endParaRPr lang="en-US" sz="30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1028700" y="7150687"/>
            <a:ext cx="10887438" cy="971551"/>
            <a:chOff x="0" y="0"/>
            <a:chExt cx="14516584" cy="12954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721544" y="-47625"/>
              <a:ext cx="13795041" cy="1343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AI Recommendations: Suggest music based on history, mood, activity, time, and preferences.</a:t>
              </a:r>
              <a:endParaRPr lang="en-US" sz="30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1028700" y="5375922"/>
            <a:ext cx="10887438" cy="971550"/>
            <a:chOff x="0" y="0"/>
            <a:chExt cx="14516584" cy="12954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721544" y="-47625"/>
              <a:ext cx="13795041" cy="1343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Social</a:t>
              </a:r>
              <a:r>
                <a:rPr lang="en-US" sz="30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 Features: Chat, Follow, Upload Covers/Original Songs.</a:t>
              </a:r>
              <a:endParaRPr lang="en-US" sz="30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PostgresSQ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0895" y="3390900"/>
            <a:ext cx="1929384" cy="1929384"/>
          </a:xfrm>
          <a:prstGeom prst="rect">
            <a:avLst/>
          </a:prstGeom>
        </p:spPr>
      </p:pic>
      <p:pic>
        <p:nvPicPr>
          <p:cNvPr id="21" name="Picture 20" descr="clien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405" y="3314700"/>
            <a:ext cx="1718358" cy="1929384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4"/>
              <a:stretch>
                <a:fillRect b="-5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7437" y="3348494"/>
            <a:ext cx="1925992" cy="1925992"/>
          </a:xfrm>
          <a:custGeom>
            <a:avLst/>
            <a:gdLst/>
            <a:ahLst/>
            <a:cxnLst/>
            <a:rect l="l" t="t" r="r" b="b"/>
            <a:pathLst>
              <a:path w="1925992" h="1925992">
                <a:moveTo>
                  <a:pt x="0" y="0"/>
                </a:moveTo>
                <a:lnTo>
                  <a:pt x="1925992" y="0"/>
                </a:lnTo>
                <a:lnTo>
                  <a:pt x="1925992" y="1925992"/>
                </a:lnTo>
                <a:lnTo>
                  <a:pt x="0" y="1925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152115" y="3348494"/>
            <a:ext cx="1925992" cy="1925992"/>
          </a:xfrm>
          <a:custGeom>
            <a:avLst/>
            <a:gdLst/>
            <a:ahLst/>
            <a:cxnLst/>
            <a:rect l="l" t="t" r="r" b="b"/>
            <a:pathLst>
              <a:path w="1925992" h="1925992">
                <a:moveTo>
                  <a:pt x="0" y="0"/>
                </a:moveTo>
                <a:lnTo>
                  <a:pt x="1925992" y="0"/>
                </a:lnTo>
                <a:lnTo>
                  <a:pt x="1925992" y="1925992"/>
                </a:lnTo>
                <a:lnTo>
                  <a:pt x="0" y="19259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982688" y="6156049"/>
            <a:ext cx="1924880" cy="1924880"/>
          </a:xfrm>
          <a:custGeom>
            <a:avLst/>
            <a:gdLst/>
            <a:ahLst/>
            <a:cxnLst/>
            <a:rect l="l" t="t" r="r" b="b"/>
            <a:pathLst>
              <a:path w="1924880" h="1924880">
                <a:moveTo>
                  <a:pt x="0" y="0"/>
                </a:moveTo>
                <a:lnTo>
                  <a:pt x="1924881" y="0"/>
                </a:lnTo>
                <a:lnTo>
                  <a:pt x="1924881" y="1924881"/>
                </a:lnTo>
                <a:lnTo>
                  <a:pt x="0" y="19248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891926" y="6149774"/>
            <a:ext cx="1937432" cy="1937432"/>
          </a:xfrm>
          <a:custGeom>
            <a:avLst/>
            <a:gdLst/>
            <a:ahLst/>
            <a:cxnLst/>
            <a:rect l="l" t="t" r="r" b="b"/>
            <a:pathLst>
              <a:path w="1937432" h="1937432">
                <a:moveTo>
                  <a:pt x="0" y="0"/>
                </a:moveTo>
                <a:lnTo>
                  <a:pt x="1937432" y="0"/>
                </a:lnTo>
                <a:lnTo>
                  <a:pt x="1937432" y="1937432"/>
                </a:lnTo>
                <a:lnTo>
                  <a:pt x="0" y="1937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88167" y="6156049"/>
            <a:ext cx="1937432" cy="1937432"/>
          </a:xfrm>
          <a:custGeom>
            <a:avLst/>
            <a:gdLst/>
            <a:ahLst/>
            <a:cxnLst/>
            <a:rect l="l" t="t" r="r" b="b"/>
            <a:pathLst>
              <a:path w="1937432" h="1937432">
                <a:moveTo>
                  <a:pt x="0" y="0"/>
                </a:moveTo>
                <a:lnTo>
                  <a:pt x="1937432" y="0"/>
                </a:lnTo>
                <a:lnTo>
                  <a:pt x="1937432" y="1937432"/>
                </a:lnTo>
                <a:lnTo>
                  <a:pt x="0" y="19374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098235" y="6103327"/>
            <a:ext cx="2030326" cy="2030326"/>
          </a:xfrm>
          <a:custGeom>
            <a:avLst/>
            <a:gdLst/>
            <a:ahLst/>
            <a:cxnLst/>
            <a:rect l="l" t="t" r="r" b="b"/>
            <a:pathLst>
              <a:path w="2030326" h="2030326">
                <a:moveTo>
                  <a:pt x="0" y="0"/>
                </a:moveTo>
                <a:lnTo>
                  <a:pt x="2030325" y="0"/>
                </a:lnTo>
                <a:lnTo>
                  <a:pt x="2030325" y="2030325"/>
                </a:lnTo>
                <a:lnTo>
                  <a:pt x="0" y="20303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592724" y="6149313"/>
            <a:ext cx="1938353" cy="1938353"/>
          </a:xfrm>
          <a:custGeom>
            <a:avLst/>
            <a:gdLst/>
            <a:ahLst/>
            <a:cxnLst/>
            <a:rect l="l" t="t" r="r" b="b"/>
            <a:pathLst>
              <a:path w="1938353" h="1938353">
                <a:moveTo>
                  <a:pt x="0" y="0"/>
                </a:moveTo>
                <a:lnTo>
                  <a:pt x="1938353" y="0"/>
                </a:lnTo>
                <a:lnTo>
                  <a:pt x="1938353" y="1938353"/>
                </a:lnTo>
                <a:lnTo>
                  <a:pt x="0" y="19383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97437" y="6208772"/>
            <a:ext cx="1924880" cy="1924880"/>
          </a:xfrm>
          <a:custGeom>
            <a:avLst/>
            <a:gdLst/>
            <a:ahLst/>
            <a:cxnLst/>
            <a:rect l="l" t="t" r="r" b="b"/>
            <a:pathLst>
              <a:path w="1924880" h="1924880">
                <a:moveTo>
                  <a:pt x="0" y="0"/>
                </a:moveTo>
                <a:lnTo>
                  <a:pt x="1924880" y="0"/>
                </a:lnTo>
                <a:lnTo>
                  <a:pt x="1924880" y="1924880"/>
                </a:lnTo>
                <a:lnTo>
                  <a:pt x="0" y="19248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 rot="0">
            <a:off x="581890" y="321082"/>
            <a:ext cx="2779715" cy="792112"/>
            <a:chOff x="0" y="0"/>
            <a:chExt cx="4591238" cy="1308326"/>
          </a:xfrm>
        </p:grpSpPr>
        <p:sp>
          <p:nvSpPr>
            <p:cNvPr id="17" name="Freeform 17" descr="Blue text on a black background&#10;&#10;AI-generated content may be incorrect."/>
            <p:cNvSpPr/>
            <p:nvPr/>
          </p:nvSpPr>
          <p:spPr>
            <a:xfrm>
              <a:off x="0" y="0"/>
              <a:ext cx="4591177" cy="1308354"/>
            </a:xfrm>
            <a:custGeom>
              <a:avLst/>
              <a:gdLst/>
              <a:ahLst/>
              <a:cxnLst/>
              <a:rect l="l" t="t" r="r" b="b"/>
              <a:pathLst>
                <a:path w="4591177" h="1308354">
                  <a:moveTo>
                    <a:pt x="0" y="0"/>
                  </a:moveTo>
                  <a:lnTo>
                    <a:pt x="4591177" y="0"/>
                  </a:lnTo>
                  <a:lnTo>
                    <a:pt x="4591177" y="1308354"/>
                  </a:lnTo>
                  <a:lnTo>
                    <a:pt x="0" y="1308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t="-5" r="-1" b="-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4774776" y="3348494"/>
            <a:ext cx="1925992" cy="1925992"/>
          </a:xfrm>
          <a:custGeom>
            <a:avLst/>
            <a:gdLst/>
            <a:ahLst/>
            <a:cxnLst/>
            <a:rect l="l" t="t" r="r" b="b"/>
            <a:pathLst>
              <a:path w="1925992" h="1925992">
                <a:moveTo>
                  <a:pt x="0" y="0"/>
                </a:moveTo>
                <a:lnTo>
                  <a:pt x="1925992" y="0"/>
                </a:lnTo>
                <a:lnTo>
                  <a:pt x="1925992" y="1925992"/>
                </a:lnTo>
                <a:lnTo>
                  <a:pt x="0" y="192599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708900" y="1981835"/>
            <a:ext cx="2870200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Technologies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2480" y="9365343"/>
            <a:ext cx="2676376" cy="51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I. Introduction 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915382" y="202527"/>
            <a:ext cx="2741234" cy="781146"/>
            <a:chOff x="0" y="0"/>
            <a:chExt cx="3654978" cy="1041528"/>
          </a:xfrm>
        </p:grpSpPr>
        <p:sp>
          <p:nvSpPr>
            <p:cNvPr id="4" name="Freeform 4" descr="White text on a black background&#10;&#10;AI-generated content may be incorrect."/>
            <p:cNvSpPr/>
            <p:nvPr/>
          </p:nvSpPr>
          <p:spPr>
            <a:xfrm>
              <a:off x="0" y="0"/>
              <a:ext cx="3654933" cy="1041527"/>
            </a:xfrm>
            <a:custGeom>
              <a:avLst/>
              <a:gdLst/>
              <a:ahLst/>
              <a:cxnLst/>
              <a:rect l="l" t="t" r="r" b="b"/>
              <a:pathLst>
                <a:path w="3654933" h="1041527">
                  <a:moveTo>
                    <a:pt x="0" y="0"/>
                  </a:moveTo>
                  <a:lnTo>
                    <a:pt x="3654933" y="0"/>
                  </a:lnTo>
                  <a:lnTo>
                    <a:pt x="3654933" y="1041527"/>
                  </a:lnTo>
                  <a:lnTo>
                    <a:pt x="0" y="1041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" r="-1" b="-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0">
            <a:off x="1275742" y="3416693"/>
            <a:ext cx="7402660" cy="4619739"/>
            <a:chOff x="-1" y="1"/>
            <a:chExt cx="9870213" cy="6159652"/>
          </a:xfrm>
        </p:grpSpPr>
        <p:sp>
          <p:nvSpPr>
            <p:cNvPr id="6" name="TextBox 6"/>
            <p:cNvSpPr txBox="1"/>
            <p:nvPr/>
          </p:nvSpPr>
          <p:spPr>
            <a:xfrm>
              <a:off x="3406421" y="771930"/>
              <a:ext cx="6463791" cy="1268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0"/>
                </a:lnSpc>
                <a:spcBef>
                  <a:spcPct val="0"/>
                </a:spcBef>
              </a:pPr>
              <a:r>
                <a:rPr lang="en-US" sz="5300" b="1">
                  <a:solidFill>
                    <a:srgbClr val="000000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rPr>
                <a:t>Demand</a:t>
              </a:r>
              <a:endParaRPr lang="en-US" sz="53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406421" y="3998765"/>
              <a:ext cx="6463791" cy="1169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0"/>
                </a:lnSpc>
                <a:spcBef>
                  <a:spcPct val="0"/>
                </a:spcBef>
              </a:pPr>
              <a:r>
                <a:rPr lang="en-US" sz="5300" b="1">
                  <a:solidFill>
                    <a:srgbClr val="000000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rPr>
                <a:t>Solut</a:t>
              </a:r>
              <a:r>
                <a:rPr lang="en-US" sz="5300" b="1">
                  <a:solidFill>
                    <a:srgbClr val="000000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rPr>
                <a:t>ion</a:t>
              </a:r>
              <a:endParaRPr lang="en-US" sz="53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 rot="5400000" flipV="1">
              <a:off x="-60454" y="3197430"/>
              <a:ext cx="3022676" cy="2901769"/>
            </a:xfrm>
            <a:custGeom>
              <a:avLst/>
              <a:gdLst/>
              <a:ahLst/>
              <a:cxnLst/>
              <a:rect l="l" t="t" r="r" b="b"/>
              <a:pathLst>
                <a:path w="3022676" h="2901769">
                  <a:moveTo>
                    <a:pt x="0" y="2901769"/>
                  </a:moveTo>
                  <a:lnTo>
                    <a:pt x="3022677" y="2901769"/>
                  </a:lnTo>
                  <a:lnTo>
                    <a:pt x="3022677" y="0"/>
                  </a:lnTo>
                  <a:lnTo>
                    <a:pt x="0" y="0"/>
                  </a:lnTo>
                  <a:lnTo>
                    <a:pt x="0" y="2901769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5400000">
              <a:off x="-60454" y="60454"/>
              <a:ext cx="3022676" cy="2901769"/>
            </a:xfrm>
            <a:custGeom>
              <a:avLst/>
              <a:gdLst/>
              <a:ahLst/>
              <a:cxnLst/>
              <a:rect l="l" t="t" r="r" b="b"/>
              <a:pathLst>
                <a:path w="3022676" h="2901769">
                  <a:moveTo>
                    <a:pt x="0" y="0"/>
                  </a:moveTo>
                  <a:lnTo>
                    <a:pt x="3022677" y="0"/>
                  </a:lnTo>
                  <a:lnTo>
                    <a:pt x="3022677" y="2901769"/>
                  </a:lnTo>
                  <a:lnTo>
                    <a:pt x="0" y="2901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 rot="0">
              <a:off x="665682" y="673634"/>
              <a:ext cx="1570404" cy="1570404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F5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b="1">
                    <a:solidFill>
                      <a:srgbClr val="FFFFFF"/>
                    </a:solidFill>
                    <a:latin typeface="Arial" panose="020B0604020202020204" pitchFamily="34" charset="0"/>
                    <a:ea typeface="Canva Sans Bold" panose="020B0803030501040103"/>
                    <a:cs typeface="Arial" panose="020B0604020202020204" pitchFamily="34" charset="0"/>
                    <a:sym typeface="Canva Sans Bold" panose="020B0803030501040103"/>
                  </a:rPr>
                  <a:t>01</a:t>
                </a:r>
                <a:endParaRPr lang="en-US" sz="3000" b="1">
                  <a:solidFill>
                    <a:srgbClr val="FFFFFF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endParaR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665682" y="3810611"/>
              <a:ext cx="1570404" cy="157040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54B7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b="1">
                    <a:solidFill>
                      <a:srgbClr val="FFFFFF"/>
                    </a:solidFill>
                    <a:latin typeface="Arial" panose="020B0604020202020204" pitchFamily="34" charset="0"/>
                    <a:ea typeface="Canva Sans Bold" panose="020B0803030501040103"/>
                    <a:cs typeface="Arial" panose="020B0604020202020204" pitchFamily="34" charset="0"/>
                    <a:sym typeface="Canva Sans Bold" panose="020B0803030501040103"/>
                  </a:rPr>
                  <a:t>03</a:t>
                </a:r>
                <a:endParaRPr lang="en-US" sz="3000" b="1">
                  <a:solidFill>
                    <a:srgbClr val="FFFFFF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endParaRPr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4810760" y="2045335"/>
            <a:ext cx="8666480" cy="771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II. Theoretical Foundation</a:t>
            </a:r>
            <a:endParaRPr lang="en-US" sz="43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9155864" y="3416693"/>
            <a:ext cx="7769298" cy="4619739"/>
            <a:chOff x="-1" y="1"/>
            <a:chExt cx="10359063" cy="6159652"/>
          </a:xfrm>
        </p:grpSpPr>
        <p:sp>
          <p:nvSpPr>
            <p:cNvPr id="17" name="TextBox 17"/>
            <p:cNvSpPr txBox="1"/>
            <p:nvPr/>
          </p:nvSpPr>
          <p:spPr>
            <a:xfrm>
              <a:off x="3415192" y="771930"/>
              <a:ext cx="6463791" cy="1268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0"/>
                </a:lnSpc>
                <a:spcBef>
                  <a:spcPct val="0"/>
                </a:spcBef>
              </a:pPr>
              <a:r>
                <a:rPr lang="en-US" sz="5300" b="1">
                  <a:solidFill>
                    <a:srgbClr val="000000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rPr>
                <a:t>Problem</a:t>
              </a:r>
              <a:endParaRPr lang="en-US" sz="53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415192" y="3383864"/>
              <a:ext cx="6943870" cy="2414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420"/>
                </a:lnSpc>
                <a:spcBef>
                  <a:spcPct val="0"/>
                </a:spcBef>
              </a:pPr>
              <a:r>
                <a:rPr lang="en-US" sz="5300" b="1">
                  <a:solidFill>
                    <a:srgbClr val="000000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rPr>
                <a:t>C</a:t>
              </a:r>
              <a:r>
                <a:rPr lang="en-US" sz="5300" b="1">
                  <a:solidFill>
                    <a:srgbClr val="000000"/>
                  </a:solidFill>
                  <a:latin typeface="Arial" panose="020B0604020202020204" pitchFamily="34" charset="0"/>
                  <a:ea typeface="Canva Sans Bold" panose="020B0803030501040103"/>
                  <a:cs typeface="Arial" panose="020B0604020202020204" pitchFamily="34" charset="0"/>
                  <a:sym typeface="Canva Sans Bold" panose="020B0803030501040103"/>
                </a:rPr>
                <a:t>hallenges and Opportunities</a:t>
              </a:r>
              <a:endParaRPr lang="en-US" sz="53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 rot="5400000" flipV="1">
              <a:off x="-60454" y="3197430"/>
              <a:ext cx="3022676" cy="2901769"/>
            </a:xfrm>
            <a:custGeom>
              <a:avLst/>
              <a:gdLst/>
              <a:ahLst/>
              <a:cxnLst/>
              <a:rect l="l" t="t" r="r" b="b"/>
              <a:pathLst>
                <a:path w="3022676" h="2901769">
                  <a:moveTo>
                    <a:pt x="0" y="2901769"/>
                  </a:moveTo>
                  <a:lnTo>
                    <a:pt x="3022677" y="2901769"/>
                  </a:lnTo>
                  <a:lnTo>
                    <a:pt x="3022677" y="0"/>
                  </a:lnTo>
                  <a:lnTo>
                    <a:pt x="0" y="0"/>
                  </a:lnTo>
                  <a:lnTo>
                    <a:pt x="0" y="2901769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5400000">
              <a:off x="-60454" y="60454"/>
              <a:ext cx="3022676" cy="2901769"/>
            </a:xfrm>
            <a:custGeom>
              <a:avLst/>
              <a:gdLst/>
              <a:ahLst/>
              <a:cxnLst/>
              <a:rect l="l" t="t" r="r" b="b"/>
              <a:pathLst>
                <a:path w="3022676" h="2901769">
                  <a:moveTo>
                    <a:pt x="0" y="0"/>
                  </a:moveTo>
                  <a:lnTo>
                    <a:pt x="3022677" y="0"/>
                  </a:lnTo>
                  <a:lnTo>
                    <a:pt x="3022677" y="2901769"/>
                  </a:lnTo>
                  <a:lnTo>
                    <a:pt x="0" y="2901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 rot="0">
              <a:off x="665682" y="673634"/>
              <a:ext cx="1570404" cy="1570404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A6A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b="1">
                    <a:solidFill>
                      <a:srgbClr val="000000"/>
                    </a:solidFill>
                    <a:latin typeface="Canva Sans Bold" panose="020B0803030501040103"/>
                    <a:ea typeface="Canva Sans Bold" panose="020B0803030501040103"/>
                    <a:cs typeface="Canva Sans Bold" panose="020B0803030501040103"/>
                    <a:sym typeface="Canva Sans Bold" panose="020B0803030501040103"/>
                  </a:rPr>
                  <a:t>02</a:t>
                </a:r>
                <a:endParaRPr lang="en-US" sz="30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endParaRP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0">
              <a:off x="665682" y="3810611"/>
              <a:ext cx="1570404" cy="157040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2C79D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000" b="1">
                    <a:solidFill>
                      <a:srgbClr val="000000"/>
                    </a:solidFill>
                    <a:latin typeface="Canva Sans Bold" panose="020B0803030501040103"/>
                    <a:ea typeface="Canva Sans Bold" panose="020B0803030501040103"/>
                    <a:cs typeface="Canva Sans Bold" panose="020B0803030501040103"/>
                    <a:sym typeface="Canva Sans Bold" panose="020B0803030501040103"/>
                  </a:rPr>
                  <a:t>04</a:t>
                </a:r>
                <a:endParaRPr lang="en-US" sz="3000" b="1">
                  <a:solidFill>
                    <a:srgbClr val="000000"/>
                  </a:solidFill>
                  <a:latin typeface="Canva Sans Bold" panose="020B0803030501040103"/>
                  <a:ea typeface="Canva Sans Bold" panose="020B0803030501040103"/>
                  <a:cs typeface="Canva Sans Bold" panose="020B0803030501040103"/>
                  <a:sym typeface="Canva Sans Bold" panose="020B0803030501040103"/>
                </a:endParaRPr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40" r="-24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2"/>
              <a:stretch>
                <a:fillRect b="-5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31117" y="1704603"/>
            <a:ext cx="6128183" cy="3447103"/>
          </a:xfrm>
          <a:custGeom>
            <a:avLst/>
            <a:gdLst/>
            <a:ahLst/>
            <a:cxnLst/>
            <a:rect l="l" t="t" r="r" b="b"/>
            <a:pathLst>
              <a:path w="6128183" h="3447103">
                <a:moveTo>
                  <a:pt x="0" y="0"/>
                </a:moveTo>
                <a:lnTo>
                  <a:pt x="6128183" y="0"/>
                </a:lnTo>
                <a:lnTo>
                  <a:pt x="6128183" y="3447103"/>
                </a:lnTo>
                <a:lnTo>
                  <a:pt x="0" y="3447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0">
            <a:off x="761704" y="2121017"/>
            <a:ext cx="10887439" cy="538480"/>
            <a:chOff x="0" y="-47625"/>
            <a:chExt cx="14516585" cy="7179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Discover music based on personal preferences.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761704" y="2781417"/>
            <a:ext cx="10887439" cy="538480"/>
            <a:chOff x="0" y="-47625"/>
            <a:chExt cx="14516585" cy="7179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Share and connect with the community.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761704" y="3441817"/>
            <a:ext cx="10887439" cy="538480"/>
            <a:chOff x="0" y="-47625"/>
            <a:chExt cx="14516585" cy="7179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Need to express talent (Covers/Composing).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61704" y="4102217"/>
            <a:ext cx="10887439" cy="538480"/>
            <a:chOff x="0" y="-47625"/>
            <a:chExt cx="14516585" cy="71797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Access high-quality Vietnamese music.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728872" y="5781491"/>
            <a:ext cx="13049206" cy="538480"/>
            <a:chOff x="0" y="-47625"/>
            <a:chExt cx="17398942" cy="71797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721544" y="-47625"/>
              <a:ext cx="16677398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Spotify: High cost, lacks social and creative features.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761704" y="6349816"/>
            <a:ext cx="13049206" cy="1076325"/>
            <a:chOff x="0" y="-47625"/>
            <a:chExt cx="17398942" cy="143594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721544" y="-47625"/>
              <a:ext cx="16677398" cy="1435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ZingMP3/Nhaccuatui: Outdated technology, unoptimized user experience.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728872" y="7455986"/>
            <a:ext cx="13049206" cy="1076325"/>
            <a:chOff x="0" y="-47625"/>
            <a:chExt cx="17398942" cy="143594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721544" y="-47625"/>
              <a:ext cx="16677398" cy="1435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TikTok/YouTube: Focused on video, not optimized for audio-only listening.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sp>
        <p:nvSpPr>
          <p:cNvPr id="28" name="Freeform 28"/>
          <p:cNvSpPr/>
          <p:nvPr/>
        </p:nvSpPr>
        <p:spPr>
          <a:xfrm>
            <a:off x="13778079" y="9050647"/>
            <a:ext cx="7315200" cy="1556143"/>
          </a:xfrm>
          <a:custGeom>
            <a:avLst/>
            <a:gdLst/>
            <a:ahLst/>
            <a:cxnLst/>
            <a:rect l="l" t="t" r="r" b="b"/>
            <a:pathLst>
              <a:path w="7315200" h="1556143">
                <a:moveTo>
                  <a:pt x="0" y="0"/>
                </a:moveTo>
                <a:lnTo>
                  <a:pt x="7315200" y="0"/>
                </a:lnTo>
                <a:lnTo>
                  <a:pt x="7315200" y="1556142"/>
                </a:lnTo>
                <a:lnTo>
                  <a:pt x="0" y="1556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705357" y="1292395"/>
            <a:ext cx="230385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1. Demand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05357" y="4869996"/>
            <a:ext cx="2421731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2. Problem 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63454" y="9340112"/>
            <a:ext cx="4634210" cy="488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</a:t>
            </a:r>
            <a:r>
              <a:rPr lang="en-US" sz="289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I. Theoretical Foundation</a:t>
            </a:r>
            <a:endParaRPr lang="en-US" sz="289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0">
            <a:off x="11649142" y="921286"/>
            <a:ext cx="5381558" cy="365946"/>
            <a:chOff x="0" y="0"/>
            <a:chExt cx="7175410" cy="487928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7175373" cy="487934"/>
            </a:xfrm>
            <a:custGeom>
              <a:avLst/>
              <a:gdLst/>
              <a:ahLst/>
              <a:cxnLst/>
              <a:rect l="l" t="t" r="r" b="b"/>
              <a:pathLst>
                <a:path w="7175373" h="487934">
                  <a:moveTo>
                    <a:pt x="0" y="487934"/>
                  </a:moveTo>
                  <a:lnTo>
                    <a:pt x="7175373" y="487934"/>
                  </a:lnTo>
                  <a:lnTo>
                    <a:pt x="7175373" y="0"/>
                  </a:lnTo>
                  <a:lnTo>
                    <a:pt x="0" y="0"/>
                  </a:lnTo>
                  <a:lnTo>
                    <a:pt x="0" y="487934"/>
                  </a:lnTo>
                  <a:close/>
                </a:path>
              </a:pathLst>
            </a:custGeom>
            <a:blipFill>
              <a:blip r:embed="rId2"/>
              <a:stretch>
                <a:fillRect b="-578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756521" y="225742"/>
            <a:ext cx="2356011" cy="839329"/>
          </a:xfrm>
          <a:custGeom>
            <a:avLst/>
            <a:gdLst/>
            <a:ahLst/>
            <a:cxnLst/>
            <a:rect l="l" t="t" r="r" b="b"/>
            <a:pathLst>
              <a:path w="2356011" h="839329">
                <a:moveTo>
                  <a:pt x="0" y="0"/>
                </a:moveTo>
                <a:lnTo>
                  <a:pt x="2356010" y="0"/>
                </a:lnTo>
                <a:lnTo>
                  <a:pt x="2356010" y="839329"/>
                </a:lnTo>
                <a:lnTo>
                  <a:pt x="0" y="839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49435" y="2027608"/>
            <a:ext cx="3193965" cy="2552255"/>
          </a:xfrm>
          <a:custGeom>
            <a:avLst/>
            <a:gdLst/>
            <a:ahLst/>
            <a:cxnLst/>
            <a:rect l="l" t="t" r="r" b="b"/>
            <a:pathLst>
              <a:path w="3193965" h="2552255">
                <a:moveTo>
                  <a:pt x="0" y="0"/>
                </a:moveTo>
                <a:lnTo>
                  <a:pt x="3193965" y="0"/>
                </a:lnTo>
                <a:lnTo>
                  <a:pt x="3193965" y="2552254"/>
                </a:lnTo>
                <a:lnTo>
                  <a:pt x="0" y="2552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10783" y="2870803"/>
            <a:ext cx="2205230" cy="2302219"/>
          </a:xfrm>
          <a:custGeom>
            <a:avLst/>
            <a:gdLst/>
            <a:ahLst/>
            <a:cxnLst/>
            <a:rect l="l" t="t" r="r" b="b"/>
            <a:pathLst>
              <a:path w="2205230" h="2302219">
                <a:moveTo>
                  <a:pt x="0" y="0"/>
                </a:moveTo>
                <a:lnTo>
                  <a:pt x="2205230" y="0"/>
                </a:lnTo>
                <a:lnTo>
                  <a:pt x="2205230" y="2302219"/>
                </a:lnTo>
                <a:lnTo>
                  <a:pt x="0" y="2302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39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39921" y="3389150"/>
            <a:ext cx="632762" cy="632762"/>
          </a:xfrm>
          <a:custGeom>
            <a:avLst/>
            <a:gdLst/>
            <a:ahLst/>
            <a:cxnLst/>
            <a:rect l="l" t="t" r="r" b="b"/>
            <a:pathLst>
              <a:path w="632762" h="632762">
                <a:moveTo>
                  <a:pt x="0" y="0"/>
                </a:moveTo>
                <a:lnTo>
                  <a:pt x="632762" y="0"/>
                </a:lnTo>
                <a:lnTo>
                  <a:pt x="632762" y="632762"/>
                </a:lnTo>
                <a:lnTo>
                  <a:pt x="0" y="632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863300">
            <a:off x="13542040" y="5054357"/>
            <a:ext cx="1202719" cy="708511"/>
          </a:xfrm>
          <a:custGeom>
            <a:avLst/>
            <a:gdLst/>
            <a:ahLst/>
            <a:cxnLst/>
            <a:rect l="l" t="t" r="r" b="b"/>
            <a:pathLst>
              <a:path w="1202719" h="708511">
                <a:moveTo>
                  <a:pt x="0" y="0"/>
                </a:moveTo>
                <a:lnTo>
                  <a:pt x="1202720" y="0"/>
                </a:lnTo>
                <a:lnTo>
                  <a:pt x="1202720" y="708511"/>
                </a:lnTo>
                <a:lnTo>
                  <a:pt x="0" y="708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778079" y="9050647"/>
            <a:ext cx="7315200" cy="1556143"/>
          </a:xfrm>
          <a:custGeom>
            <a:avLst/>
            <a:gdLst/>
            <a:ahLst/>
            <a:cxnLst/>
            <a:rect l="l" t="t" r="r" b="b"/>
            <a:pathLst>
              <a:path w="7315200" h="1556143">
                <a:moveTo>
                  <a:pt x="0" y="0"/>
                </a:moveTo>
                <a:lnTo>
                  <a:pt x="7315200" y="0"/>
                </a:lnTo>
                <a:lnTo>
                  <a:pt x="7315200" y="1556142"/>
                </a:lnTo>
                <a:lnTo>
                  <a:pt x="0" y="1556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0">
            <a:off x="745288" y="2568690"/>
            <a:ext cx="13049206" cy="447676"/>
            <a:chOff x="0" y="0"/>
            <a:chExt cx="17398942" cy="596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721544" y="-47625"/>
              <a:ext cx="16677398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Smart Mus</a:t>
              </a:r>
              <a:r>
                <a:rPr lang="en-US" sz="30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ic Recommendation (Gemini AI).</a:t>
              </a:r>
              <a:endParaRPr lang="en-US" sz="30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745288" y="3174999"/>
            <a:ext cx="13049206" cy="447676"/>
            <a:chOff x="0" y="0"/>
            <a:chExt cx="17398942" cy="596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721544" y="-47625"/>
              <a:ext cx="16677398" cy="644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In</a:t>
              </a:r>
              <a:r>
                <a:rPr lang="en-US" sz="3000">
                  <a:solidFill>
                    <a:srgbClr val="000000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tegration of music streaming &amp; social networking.</a:t>
              </a:r>
              <a:endParaRPr lang="en-US" sz="30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761704" y="5137303"/>
            <a:ext cx="10887439" cy="538480"/>
            <a:chOff x="0" y="-47625"/>
            <a:chExt cx="14516585" cy="7179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Competition: Tech giants (Spotify, YouTube).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 rot="0">
            <a:off x="761704" y="5746904"/>
            <a:ext cx="10887439" cy="538480"/>
            <a:chOff x="0" y="-47625"/>
            <a:chExt cx="14516585" cy="7179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Copyright: Licensing costs &amp; legal issues.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0">
            <a:off x="761704" y="6417684"/>
            <a:ext cx="10887439" cy="538480"/>
            <a:chOff x="0" y="-47625"/>
            <a:chExt cx="14516585" cy="7179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User Acquisition: Marketing costs.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 rot="0">
            <a:off x="761704" y="7027285"/>
            <a:ext cx="10887439" cy="538480"/>
            <a:chOff x="0" y="-47625"/>
            <a:chExt cx="14516585" cy="7179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06722" cy="457173"/>
            </a:xfrm>
            <a:custGeom>
              <a:avLst/>
              <a:gdLst/>
              <a:ahLst/>
              <a:cxnLst/>
              <a:rect l="l" t="t" r="r" b="b"/>
              <a:pathLst>
                <a:path w="306722" h="457173">
                  <a:moveTo>
                    <a:pt x="0" y="0"/>
                  </a:moveTo>
                  <a:lnTo>
                    <a:pt x="306722" y="0"/>
                  </a:lnTo>
                  <a:lnTo>
                    <a:pt x="306722" y="457173"/>
                  </a:lnTo>
                  <a:lnTo>
                    <a:pt x="0" y="45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721544" y="-47625"/>
              <a:ext cx="13795041" cy="717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000000"/>
                  </a:solidFill>
                  <a:latin typeface="Arial" panose="020B0604020202020204" pitchFamily="34" charset="0"/>
                  <a:ea typeface="Canva Sans" panose="020B0503030501040103"/>
                  <a:cs typeface="Arial" panose="020B0604020202020204" pitchFamily="34" charset="0"/>
                  <a:sym typeface="Canva Sans" panose="020B0503030501040103"/>
                </a:rPr>
                <a:t>Growing Market: 50 million users.</a:t>
              </a:r>
              <a:endPara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745288" y="7729755"/>
            <a:ext cx="226258" cy="337241"/>
          </a:xfrm>
          <a:custGeom>
            <a:avLst/>
            <a:gdLst/>
            <a:ahLst/>
            <a:cxnLst/>
            <a:rect l="l" t="t" r="r" b="b"/>
            <a:pathLst>
              <a:path w="226258" h="337241">
                <a:moveTo>
                  <a:pt x="0" y="0"/>
                </a:moveTo>
                <a:lnTo>
                  <a:pt x="226258" y="0"/>
                </a:lnTo>
                <a:lnTo>
                  <a:pt x="226258" y="337241"/>
                </a:lnTo>
                <a:lnTo>
                  <a:pt x="0" y="33724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277547" y="7672605"/>
            <a:ext cx="9156593" cy="1059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Arial" panose="020B0604020202020204" pitchFamily="34" charset="0"/>
                <a:ea typeface="Canva Sans" panose="020B0503030501040103"/>
                <a:cs typeface="Arial" panose="020B0604020202020204" pitchFamily="34" charset="0"/>
                <a:sym typeface="Canva Sans" panose="020B0503030501040103"/>
              </a:rPr>
              <a:t>Technology Readiness: AI/ML, Cloud, Mobile App readiness.</a:t>
            </a:r>
            <a:endParaRPr lang="en-US" sz="3200">
              <a:solidFill>
                <a:srgbClr val="000000"/>
              </a:solidFill>
              <a:latin typeface="Arial" panose="020B0604020202020204" pitchFamily="34" charset="0"/>
              <a:ea typeface="Canva Sans" panose="020B0503030501040103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11649142" y="6286344"/>
            <a:ext cx="6366783" cy="2268166"/>
          </a:xfrm>
          <a:custGeom>
            <a:avLst/>
            <a:gdLst/>
            <a:ahLst/>
            <a:cxnLst/>
            <a:rect l="l" t="t" r="r" b="b"/>
            <a:pathLst>
              <a:path w="6366783" h="2268166">
                <a:moveTo>
                  <a:pt x="0" y="0"/>
                </a:moveTo>
                <a:lnTo>
                  <a:pt x="6366784" y="0"/>
                </a:lnTo>
                <a:lnTo>
                  <a:pt x="6366784" y="2268167"/>
                </a:lnTo>
                <a:lnTo>
                  <a:pt x="0" y="22681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745288" y="1723441"/>
            <a:ext cx="2317998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3. Solution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61704" y="4248075"/>
            <a:ext cx="7098506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4. Challenges and Opportunitiesi</a:t>
            </a:r>
            <a:endParaRPr lang="en-US" sz="3200" b="1">
              <a:solidFill>
                <a:srgbClr val="000000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63220" y="9340215"/>
            <a:ext cx="5476875" cy="51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5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II. Theoretical Foundation</a:t>
            </a:r>
            <a:endParaRPr lang="en-US" sz="3200" b="1">
              <a:solidFill>
                <a:srgbClr val="FFFFFF"/>
              </a:solidFill>
              <a:latin typeface="Arial" panose="020B0604020202020204" pitchFamily="34" charset="0"/>
              <a:ea typeface="Canva Sans Bold" panose="020B0803030501040103"/>
              <a:cs typeface="Arial" panose="020B0604020202020204" pitchFamily="34" charset="0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0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1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2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3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4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5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6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7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8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19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0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1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2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3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4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5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6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7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28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3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4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5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6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7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8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ags/tag9.xml><?xml version="1.0" encoding="utf-8"?>
<p:tagLst xmlns:p="http://schemas.openxmlformats.org/presentationml/2006/main">
  <p:tag name="KSO_WM_DIAGRAM_VIRTUALLY_FRAME" val="{&quot;height&quot;:393.0724409448819,&quot;left&quot;:-34.1551968503937,&quot;top&quot;:200.11385826771652,&quot;width&quot;:1508.31031496063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3464</Words>
  <Application>WPS Presentation</Application>
  <PresentationFormat>On-screen Show (4:3)</PresentationFormat>
  <Paragraphs>221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70" baseType="lpstr">
      <vt:lpstr>Arial</vt:lpstr>
      <vt:lpstr>SimSun</vt:lpstr>
      <vt:lpstr>Wingdings</vt:lpstr>
      <vt:lpstr>Canva Sans Bold</vt:lpstr>
      <vt:lpstr>TT Hoves Bold</vt:lpstr>
      <vt:lpstr>Canva Sans</vt:lpstr>
      <vt:lpstr>Calibri</vt:lpstr>
      <vt:lpstr>Microsoft YaHei</vt:lpstr>
      <vt:lpstr>Arial Unicode MS</vt:lpstr>
      <vt:lpstr>Agency FB</vt:lpstr>
      <vt:lpstr>Arial Rounded MT Bold</vt:lpstr>
      <vt:lpstr>Bahnschrift Light Condensed</vt:lpstr>
      <vt:lpstr>Bahnschrift SemiLight</vt:lpstr>
      <vt:lpstr>Bernard MT Condensed</vt:lpstr>
      <vt:lpstr>Bodoni MT Poster Compressed</vt:lpstr>
      <vt:lpstr>Bradley Hand ITC</vt:lpstr>
      <vt:lpstr>Calibri Light</vt:lpstr>
      <vt:lpstr>Californian FB</vt:lpstr>
      <vt:lpstr>Candara Light</vt:lpstr>
      <vt:lpstr>Candara</vt:lpstr>
      <vt:lpstr>Century Gothic</vt:lpstr>
      <vt:lpstr>Comic Sans MS</vt:lpstr>
      <vt:lpstr>Consolas</vt:lpstr>
      <vt:lpstr>Ebrima</vt:lpstr>
      <vt:lpstr>Eras Light ITC</vt:lpstr>
      <vt:lpstr>Forte</vt:lpstr>
      <vt:lpstr>Franklin Gothic Medium</vt:lpstr>
      <vt:lpstr>Gabriola</vt:lpstr>
      <vt:lpstr>Georgia</vt:lpstr>
      <vt:lpstr>Harlow Solid Italic</vt:lpstr>
      <vt:lpstr>Kristen ITC</vt:lpstr>
      <vt:lpstr>Magneto</vt:lpstr>
      <vt:lpstr>Lucida Sans</vt:lpstr>
      <vt:lpstr>Microsoft JhengHei</vt:lpstr>
      <vt:lpstr>Microsoft JhengHei UI</vt:lpstr>
      <vt:lpstr>Matura MT Script Capitals</vt:lpstr>
      <vt:lpstr>Microsoft JhengHei UI Light</vt:lpstr>
      <vt:lpstr>Bahnschrift Light SemiCondensed</vt:lpstr>
      <vt:lpstr>Bauhaus 93</vt:lpstr>
      <vt:lpstr>Berlin Sans FB Demi</vt:lpstr>
      <vt:lpstr>Bodoni MT Condensed</vt:lpstr>
      <vt:lpstr>Lucida Console</vt:lpstr>
      <vt:lpstr>Segoe UI Semilight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BaoCaoKLTN_087</dc:title>
  <dc:creator/>
  <cp:lastModifiedBy>Mari Trâm Bảo</cp:lastModifiedBy>
  <cp:revision>15</cp:revision>
  <dcterms:created xsi:type="dcterms:W3CDTF">2006-08-16T00:00:00Z</dcterms:created>
  <dcterms:modified xsi:type="dcterms:W3CDTF">2025-12-10T21:02:15Z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DA5AD304FE5D48F399E645C0FBB74538_12</vt:lpwstr>
  </property>
  <property fmtid="{D5CDD505-2E9C-101B-9397-08002B2CF9AE}" pid="3" name="KSOProductBuildVer">
    <vt:lpwstr>1033-12.2.0.23155</vt:lpwstr>
  </property>
</Properties>
</file>